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33"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174"/>
  </p:normalViewPr>
  <p:slideViewPr>
    <p:cSldViewPr snapToGrid="0" snapToObjects="1">
      <p:cViewPr varScale="1">
        <p:scale>
          <a:sx n="111" d="100"/>
          <a:sy n="111" d="100"/>
        </p:scale>
        <p:origin x="5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C2F18D41-856A-4052-82A5-ACF3F991F7A3}">
      <dgm:prSet phldrT="[Text]"/>
      <dgm:spPr/>
      <dgm:t>
        <a:bodyPr/>
        <a:lstStyle/>
        <a:p>
          <a:r>
            <a:rPr lang="en-US" dirty="0"/>
            <a:t>Import libraries and create useful functions</a:t>
          </a:r>
          <a:endParaRPr lang="en-CA" dirty="0"/>
        </a:p>
      </dgm:t>
    </dgm:pt>
    <dgm:pt modelId="{80098635-769D-431E-8C42-8C1AB6DB82CF}" type="parTrans" cxnId="{8196E578-B3E6-4152-9838-F37085CDED05}">
      <dgm:prSet/>
      <dgm:spPr/>
      <dgm:t>
        <a:bodyPr/>
        <a:lstStyle/>
        <a:p>
          <a:endParaRPr lang="en-CA"/>
        </a:p>
      </dgm:t>
    </dgm:pt>
    <dgm:pt modelId="{2275F235-2C9E-4F2A-A92C-522483FCACC0}" type="sibTrans" cxnId="{8196E578-B3E6-4152-9838-F37085CDED05}">
      <dgm:prSet/>
      <dgm:spPr/>
      <dgm:t>
        <a:bodyPr/>
        <a:lstStyle/>
        <a:p>
          <a:endParaRPr lang="en-CA"/>
        </a:p>
      </dgm:t>
    </dgm:pt>
    <dgm:pt modelId="{23468FDB-D8B8-4677-82FA-6E6D6E4DFDA4}">
      <dgm:prSet phldrT="[Text]"/>
      <dgm:spPr/>
      <dgm:t>
        <a:bodyPr/>
        <a:lstStyle/>
        <a:p>
          <a:r>
            <a:rPr lang="en-US" dirty="0"/>
            <a:t>Request the data from the URL (</a:t>
          </a:r>
          <a:r>
            <a:rPr lang="en-US" dirty="0" err="1"/>
            <a:t>json</a:t>
          </a:r>
          <a:r>
            <a:rPr lang="en-US" dirty="0"/>
            <a:t>)</a:t>
          </a:r>
          <a:endParaRPr lang="en-CA" dirty="0"/>
        </a:p>
      </dgm:t>
    </dgm:pt>
    <dgm:pt modelId="{2FA9D843-88B6-4391-A524-1A9FE0938C49}" type="parTrans" cxnId="{BDA9B2E3-6FC3-42E6-93AD-EE63945650DE}">
      <dgm:prSet/>
      <dgm:spPr/>
      <dgm:t>
        <a:bodyPr/>
        <a:lstStyle/>
        <a:p>
          <a:endParaRPr lang="en-CA"/>
        </a:p>
      </dgm:t>
    </dgm:pt>
    <dgm:pt modelId="{0BDEC5DE-F873-48DA-9A88-96381F891F8F}" type="sibTrans" cxnId="{BDA9B2E3-6FC3-42E6-93AD-EE63945650DE}">
      <dgm:prSet/>
      <dgm:spPr/>
      <dgm:t>
        <a:bodyPr/>
        <a:lstStyle/>
        <a:p>
          <a:endParaRPr lang="en-CA"/>
        </a:p>
      </dgm:t>
    </dgm:pt>
    <dgm:pt modelId="{9C001F35-603E-49D7-9F3E-30836C91B618}">
      <dgm:prSet phldrT="[Text]"/>
      <dgm:spPr/>
      <dgm:t>
        <a:bodyPr/>
        <a:lstStyle/>
        <a:p>
          <a:r>
            <a:rPr lang="en-US" dirty="0"/>
            <a:t>Convert the </a:t>
          </a:r>
          <a:r>
            <a:rPr lang="en-US" dirty="0" err="1"/>
            <a:t>json</a:t>
          </a:r>
          <a:r>
            <a:rPr lang="en-US" dirty="0"/>
            <a:t> into a Pandas </a:t>
          </a:r>
          <a:r>
            <a:rPr lang="en-US" dirty="0" err="1"/>
            <a:t>dataframe</a:t>
          </a:r>
          <a:endParaRPr lang="en-CA" dirty="0"/>
        </a:p>
      </dgm:t>
    </dgm:pt>
    <dgm:pt modelId="{CF7F331B-C0A4-4730-B476-8006937BD4D0}" type="parTrans" cxnId="{81CB43A8-DDF8-42AC-B3F6-9B70C366F9F4}">
      <dgm:prSet/>
      <dgm:spPr/>
      <dgm:t>
        <a:bodyPr/>
        <a:lstStyle/>
        <a:p>
          <a:endParaRPr lang="en-CA"/>
        </a:p>
      </dgm:t>
    </dgm:pt>
    <dgm:pt modelId="{33DDC9D6-1B25-4EEB-BFF5-B4DC3022D5C6}" type="sibTrans" cxnId="{81CB43A8-DDF8-42AC-B3F6-9B70C366F9F4}">
      <dgm:prSet/>
      <dgm:spPr/>
      <dgm:t>
        <a:bodyPr/>
        <a:lstStyle/>
        <a:p>
          <a:endParaRPr lang="en-CA"/>
        </a:p>
      </dgm:t>
    </dgm:pt>
    <dgm:pt modelId="{794839E6-3445-478E-9B58-516F4C9CEB6D}">
      <dgm:prSet/>
      <dgm:spPr/>
      <dgm:t>
        <a:bodyPr/>
        <a:lstStyle/>
        <a:p>
          <a:r>
            <a:rPr lang="en-US" dirty="0"/>
            <a:t>Get information about each launch using the ID and the custom functions</a:t>
          </a:r>
          <a:endParaRPr lang="en-CA" dirty="0"/>
        </a:p>
      </dgm:t>
    </dgm:pt>
    <dgm:pt modelId="{4A0EF913-391F-46EE-8252-44767456B9D5}" type="parTrans" cxnId="{176C48BB-1E17-417C-82B7-DB02430841E1}">
      <dgm:prSet/>
      <dgm:spPr/>
      <dgm:t>
        <a:bodyPr/>
        <a:lstStyle/>
        <a:p>
          <a:endParaRPr lang="en-CA"/>
        </a:p>
      </dgm:t>
    </dgm:pt>
    <dgm:pt modelId="{BEE53417-3A40-43EA-99DB-4B2F6E36C4B7}" type="sibTrans" cxnId="{176C48BB-1E17-417C-82B7-DB02430841E1}">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65774F89-B940-422F-9EC5-797A3358A8B4}" type="pres">
      <dgm:prSet presAssocID="{C2F18D41-856A-4052-82A5-ACF3F991F7A3}" presName="parTxOnly" presStyleLbl="node1" presStyleIdx="0" presStyleCnt="4">
        <dgm:presLayoutVars>
          <dgm:chMax val="0"/>
          <dgm:chPref val="0"/>
          <dgm:bulletEnabled val="1"/>
        </dgm:presLayoutVars>
      </dgm:prSet>
      <dgm:spPr/>
    </dgm:pt>
    <dgm:pt modelId="{6E6900E6-DC2C-4E59-9611-D9B08576BB62}" type="pres">
      <dgm:prSet presAssocID="{2275F235-2C9E-4F2A-A92C-522483FCACC0}" presName="parTxOnlySpace" presStyleCnt="0"/>
      <dgm:spPr/>
    </dgm:pt>
    <dgm:pt modelId="{B5BDFC6C-9F64-41E1-A7C6-26351E224FC5}" type="pres">
      <dgm:prSet presAssocID="{23468FDB-D8B8-4677-82FA-6E6D6E4DFDA4}" presName="parTxOnly" presStyleLbl="node1" presStyleIdx="1" presStyleCnt="4">
        <dgm:presLayoutVars>
          <dgm:chMax val="0"/>
          <dgm:chPref val="0"/>
          <dgm:bulletEnabled val="1"/>
        </dgm:presLayoutVars>
      </dgm:prSet>
      <dgm:spPr/>
    </dgm:pt>
    <dgm:pt modelId="{6D62AEFB-D3AC-4328-88AA-6FCCEEC3615E}" type="pres">
      <dgm:prSet presAssocID="{0BDEC5DE-F873-48DA-9A88-96381F891F8F}" presName="parTxOnlySpace" presStyleCnt="0"/>
      <dgm:spPr/>
    </dgm:pt>
    <dgm:pt modelId="{36A37651-88FB-4C0A-943C-ABDDC52611F2}" type="pres">
      <dgm:prSet presAssocID="{9C001F35-603E-49D7-9F3E-30836C91B618}" presName="parTxOnly" presStyleLbl="node1" presStyleIdx="2" presStyleCnt="4">
        <dgm:presLayoutVars>
          <dgm:chMax val="0"/>
          <dgm:chPref val="0"/>
          <dgm:bulletEnabled val="1"/>
        </dgm:presLayoutVars>
      </dgm:prSet>
      <dgm:spPr/>
    </dgm:pt>
    <dgm:pt modelId="{8FBB63CF-C6C3-4C8E-B41D-EC37CE68886E}" type="pres">
      <dgm:prSet presAssocID="{33DDC9D6-1B25-4EEB-BFF5-B4DC3022D5C6}" presName="parTxOnlySpace" presStyleCnt="0"/>
      <dgm:spPr/>
    </dgm:pt>
    <dgm:pt modelId="{A0ADF714-2318-4CFD-8F69-D21904F844C1}" type="pres">
      <dgm:prSet presAssocID="{794839E6-3445-478E-9B58-516F4C9CEB6D}" presName="parTxOnly" presStyleLbl="node1" presStyleIdx="3" presStyleCnt="4">
        <dgm:presLayoutVars>
          <dgm:chMax val="0"/>
          <dgm:chPref val="0"/>
          <dgm:bulletEnabled val="1"/>
        </dgm:presLayoutVars>
      </dgm:prSet>
      <dgm:spPr/>
    </dgm:pt>
  </dgm:ptLst>
  <dgm:cxnLst>
    <dgm:cxn modelId="{8196E578-B3E6-4152-9838-F37085CDED05}" srcId="{306235D2-64CB-4C3B-9270-8872AE017AB4}" destId="{C2F18D41-856A-4052-82A5-ACF3F991F7A3}" srcOrd="0" destOrd="0" parTransId="{80098635-769D-431E-8C42-8C1AB6DB82CF}" sibTransId="{2275F235-2C9E-4F2A-A92C-522483FCACC0}"/>
    <dgm:cxn modelId="{E810598D-EBE8-488C-A51B-4F331DD11109}" type="presOf" srcId="{306235D2-64CB-4C3B-9270-8872AE017AB4}" destId="{44AC7031-7385-4578-9501-DCF282324BED}" srcOrd="0" destOrd="0" presId="urn:microsoft.com/office/officeart/2005/8/layout/chevron1"/>
    <dgm:cxn modelId="{0367E597-6D81-4DE2-971C-F1FC10235A26}" type="presOf" srcId="{9C001F35-603E-49D7-9F3E-30836C91B618}" destId="{36A37651-88FB-4C0A-943C-ABDDC52611F2}" srcOrd="0" destOrd="0" presId="urn:microsoft.com/office/officeart/2005/8/layout/chevron1"/>
    <dgm:cxn modelId="{81CB43A8-DDF8-42AC-B3F6-9B70C366F9F4}" srcId="{306235D2-64CB-4C3B-9270-8872AE017AB4}" destId="{9C001F35-603E-49D7-9F3E-30836C91B618}" srcOrd="2" destOrd="0" parTransId="{CF7F331B-C0A4-4730-B476-8006937BD4D0}" sibTransId="{33DDC9D6-1B25-4EEB-BFF5-B4DC3022D5C6}"/>
    <dgm:cxn modelId="{176C48BB-1E17-417C-82B7-DB02430841E1}" srcId="{306235D2-64CB-4C3B-9270-8872AE017AB4}" destId="{794839E6-3445-478E-9B58-516F4C9CEB6D}" srcOrd="3" destOrd="0" parTransId="{4A0EF913-391F-46EE-8252-44767456B9D5}" sibTransId="{BEE53417-3A40-43EA-99DB-4B2F6E36C4B7}"/>
    <dgm:cxn modelId="{466C4EC5-C863-4740-B785-E96F1033495A}" type="presOf" srcId="{23468FDB-D8B8-4677-82FA-6E6D6E4DFDA4}" destId="{B5BDFC6C-9F64-41E1-A7C6-26351E224FC5}" srcOrd="0" destOrd="0" presId="urn:microsoft.com/office/officeart/2005/8/layout/chevron1"/>
    <dgm:cxn modelId="{FC0B57D4-8A66-4FA9-AEC8-8EFD330F1D87}" type="presOf" srcId="{C2F18D41-856A-4052-82A5-ACF3F991F7A3}" destId="{65774F89-B940-422F-9EC5-797A3358A8B4}" srcOrd="0" destOrd="0" presId="urn:microsoft.com/office/officeart/2005/8/layout/chevron1"/>
    <dgm:cxn modelId="{BDA9B2E3-6FC3-42E6-93AD-EE63945650DE}" srcId="{306235D2-64CB-4C3B-9270-8872AE017AB4}" destId="{23468FDB-D8B8-4677-82FA-6E6D6E4DFDA4}" srcOrd="1" destOrd="0" parTransId="{2FA9D843-88B6-4391-A524-1A9FE0938C49}" sibTransId="{0BDEC5DE-F873-48DA-9A88-96381F891F8F}"/>
    <dgm:cxn modelId="{6461A4E5-84E9-43FA-B819-F0422A22DE31}" type="presOf" srcId="{794839E6-3445-478E-9B58-516F4C9CEB6D}" destId="{A0ADF714-2318-4CFD-8F69-D21904F844C1}" srcOrd="0" destOrd="0" presId="urn:microsoft.com/office/officeart/2005/8/layout/chevron1"/>
    <dgm:cxn modelId="{0BB7A3D1-2FB0-498D-B5D7-1A777C200712}" type="presParOf" srcId="{44AC7031-7385-4578-9501-DCF282324BED}" destId="{65774F89-B940-422F-9EC5-797A3358A8B4}" srcOrd="0" destOrd="0" presId="urn:microsoft.com/office/officeart/2005/8/layout/chevron1"/>
    <dgm:cxn modelId="{B7AD8397-B905-43B4-A007-D528B6A54783}" type="presParOf" srcId="{44AC7031-7385-4578-9501-DCF282324BED}" destId="{6E6900E6-DC2C-4E59-9611-D9B08576BB62}" srcOrd="1" destOrd="0" presId="urn:microsoft.com/office/officeart/2005/8/layout/chevron1"/>
    <dgm:cxn modelId="{972D85F7-BDA9-4E78-B545-86818C4EAAEB}" type="presParOf" srcId="{44AC7031-7385-4578-9501-DCF282324BED}" destId="{B5BDFC6C-9F64-41E1-A7C6-26351E224FC5}" srcOrd="2" destOrd="0" presId="urn:microsoft.com/office/officeart/2005/8/layout/chevron1"/>
    <dgm:cxn modelId="{E059F29C-A134-4A78-B3F6-82892D27412B}" type="presParOf" srcId="{44AC7031-7385-4578-9501-DCF282324BED}" destId="{6D62AEFB-D3AC-4328-88AA-6FCCEEC3615E}" srcOrd="3" destOrd="0" presId="urn:microsoft.com/office/officeart/2005/8/layout/chevron1"/>
    <dgm:cxn modelId="{DC29209B-5ABE-48ED-8F94-1D96B146B8CF}" type="presParOf" srcId="{44AC7031-7385-4578-9501-DCF282324BED}" destId="{36A37651-88FB-4C0A-943C-ABDDC52611F2}" srcOrd="4" destOrd="0" presId="urn:microsoft.com/office/officeart/2005/8/layout/chevron1"/>
    <dgm:cxn modelId="{B3E51EE1-21F8-49BF-A66C-166AA6797383}" type="presParOf" srcId="{44AC7031-7385-4578-9501-DCF282324BED}" destId="{8FBB63CF-C6C3-4C8E-B41D-EC37CE68886E}" srcOrd="5" destOrd="0" presId="urn:microsoft.com/office/officeart/2005/8/layout/chevron1"/>
    <dgm:cxn modelId="{15A6B5DE-495C-4E67-BA37-78CF2893B46D}" type="presParOf" srcId="{44AC7031-7385-4578-9501-DCF282324BED}" destId="{A0ADF714-2318-4CFD-8F69-D21904F844C1}"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0333110F-4514-4C22-A409-2DB0804D58B0}">
      <dgm:prSet/>
      <dgm:spPr/>
      <dgm:t>
        <a:bodyPr/>
        <a:lstStyle/>
        <a:p>
          <a:r>
            <a:rPr lang="en-US" dirty="0"/>
            <a:t>Construct the dataset and convert it to </a:t>
          </a:r>
          <a:r>
            <a:rPr lang="en-US" dirty="0" err="1"/>
            <a:t>dataframe</a:t>
          </a:r>
          <a:endParaRPr lang="en-CA" dirty="0"/>
        </a:p>
      </dgm:t>
    </dgm:pt>
    <dgm:pt modelId="{1F2118AB-7BBD-4F27-8FB4-D535990BD041}" type="parTrans" cxnId="{51AB4DB4-CC85-4FA0-AE07-7900E3B4F9CD}">
      <dgm:prSet/>
      <dgm:spPr/>
      <dgm:t>
        <a:bodyPr/>
        <a:lstStyle/>
        <a:p>
          <a:endParaRPr lang="en-CA"/>
        </a:p>
      </dgm:t>
    </dgm:pt>
    <dgm:pt modelId="{00A67945-CCD1-4A1B-9645-505D473D1AA3}" type="sibTrans" cxnId="{51AB4DB4-CC85-4FA0-AE07-7900E3B4F9CD}">
      <dgm:prSet/>
      <dgm:spPr/>
      <dgm:t>
        <a:bodyPr/>
        <a:lstStyle/>
        <a:p>
          <a:endParaRPr lang="en-CA"/>
        </a:p>
      </dgm:t>
    </dgm:pt>
    <dgm:pt modelId="{27A0B39F-A941-466E-8FD3-CAD6D69D58D5}">
      <dgm:prSet/>
      <dgm:spPr/>
      <dgm:t>
        <a:bodyPr/>
        <a:lstStyle/>
        <a:p>
          <a:r>
            <a:rPr lang="en-US" dirty="0"/>
            <a:t>Filter to keep only the Falcon 9 launches</a:t>
          </a:r>
          <a:endParaRPr lang="en-CA" dirty="0"/>
        </a:p>
      </dgm:t>
    </dgm:pt>
    <dgm:pt modelId="{1A3A3880-D696-4980-BB44-D53AFD875961}" type="parTrans" cxnId="{1644BCF1-B4B3-4F0B-875E-20CFE0538B9B}">
      <dgm:prSet/>
      <dgm:spPr/>
      <dgm:t>
        <a:bodyPr/>
        <a:lstStyle/>
        <a:p>
          <a:endParaRPr lang="en-CA"/>
        </a:p>
      </dgm:t>
    </dgm:pt>
    <dgm:pt modelId="{45CD93EB-3861-484B-9C8F-E658A9F61CBB}" type="sibTrans" cxnId="{1644BCF1-B4B3-4F0B-875E-20CFE0538B9B}">
      <dgm:prSet/>
      <dgm:spPr/>
      <dgm:t>
        <a:bodyPr/>
        <a:lstStyle/>
        <a:p>
          <a:endParaRPr lang="en-CA"/>
        </a:p>
      </dgm:t>
    </dgm:pt>
    <dgm:pt modelId="{6B0037B4-E88A-47E9-B377-5B8D79D2DD28}">
      <dgm:prSet/>
      <dgm:spPr/>
      <dgm:t>
        <a:bodyPr/>
        <a:lstStyle/>
        <a:p>
          <a:r>
            <a:rPr lang="en-US" dirty="0"/>
            <a:t>Fill missing values using the average (for the Payload mass)</a:t>
          </a:r>
          <a:endParaRPr lang="en-CA" dirty="0"/>
        </a:p>
      </dgm:t>
    </dgm:pt>
    <dgm:pt modelId="{377B6AAF-2766-43B3-BA04-F93A2897E760}" type="parTrans" cxnId="{2F8AC30F-62FC-4C82-AF8C-6FB1A45B80B8}">
      <dgm:prSet/>
      <dgm:spPr/>
      <dgm:t>
        <a:bodyPr/>
        <a:lstStyle/>
        <a:p>
          <a:endParaRPr lang="en-CA"/>
        </a:p>
      </dgm:t>
    </dgm:pt>
    <dgm:pt modelId="{AD5FFC82-9C63-4241-8F34-7A9CD63D21BF}" type="sibTrans" cxnId="{2F8AC30F-62FC-4C82-AF8C-6FB1A45B80B8}">
      <dgm:prSet/>
      <dgm:spPr/>
      <dgm:t>
        <a:bodyPr/>
        <a:lstStyle/>
        <a:p>
          <a:endParaRPr lang="en-CA"/>
        </a:p>
      </dgm:t>
    </dgm:pt>
    <dgm:pt modelId="{3A18A123-E1D3-4E4D-8ED4-3AF888D6274C}">
      <dgm:prSet/>
      <dgm:spPr/>
      <dgm:t>
        <a:bodyPr/>
        <a:lstStyle/>
        <a:p>
          <a:r>
            <a:rPr lang="en-US" dirty="0"/>
            <a:t>Export the data to a CSV</a:t>
          </a:r>
          <a:endParaRPr lang="en-CA" dirty="0"/>
        </a:p>
      </dgm:t>
    </dgm:pt>
    <dgm:pt modelId="{B259702A-BBBB-4E29-AFE0-3DF92CF23F1D}" type="parTrans" cxnId="{022BB94D-8DB6-4B1C-8D9A-F1B458C665E1}">
      <dgm:prSet/>
      <dgm:spPr/>
      <dgm:t>
        <a:bodyPr/>
        <a:lstStyle/>
        <a:p>
          <a:endParaRPr lang="en-CA"/>
        </a:p>
      </dgm:t>
    </dgm:pt>
    <dgm:pt modelId="{96DA7942-58F7-4825-BD03-1CB4EAB4741F}" type="sibTrans" cxnId="{022BB94D-8DB6-4B1C-8D9A-F1B458C665E1}">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0BA0DC22-5F2B-44DF-B211-414635F4F58B}" type="pres">
      <dgm:prSet presAssocID="{0333110F-4514-4C22-A409-2DB0804D58B0}" presName="parTxOnly" presStyleLbl="node1" presStyleIdx="0" presStyleCnt="4">
        <dgm:presLayoutVars>
          <dgm:chMax val="0"/>
          <dgm:chPref val="0"/>
          <dgm:bulletEnabled val="1"/>
        </dgm:presLayoutVars>
      </dgm:prSet>
      <dgm:spPr/>
    </dgm:pt>
    <dgm:pt modelId="{B18C9B1E-3F2E-46C2-8659-EAF848B9ABFB}" type="pres">
      <dgm:prSet presAssocID="{00A67945-CCD1-4A1B-9645-505D473D1AA3}" presName="parTxOnlySpace" presStyleCnt="0"/>
      <dgm:spPr/>
    </dgm:pt>
    <dgm:pt modelId="{6A4A0CBA-47A2-436C-81D6-2ADE78D18DD9}" type="pres">
      <dgm:prSet presAssocID="{27A0B39F-A941-466E-8FD3-CAD6D69D58D5}" presName="parTxOnly" presStyleLbl="node1" presStyleIdx="1" presStyleCnt="4">
        <dgm:presLayoutVars>
          <dgm:chMax val="0"/>
          <dgm:chPref val="0"/>
          <dgm:bulletEnabled val="1"/>
        </dgm:presLayoutVars>
      </dgm:prSet>
      <dgm:spPr/>
    </dgm:pt>
    <dgm:pt modelId="{93411C72-42A1-487A-93B2-4EED1F47BB44}" type="pres">
      <dgm:prSet presAssocID="{45CD93EB-3861-484B-9C8F-E658A9F61CBB}" presName="parTxOnlySpace" presStyleCnt="0"/>
      <dgm:spPr/>
    </dgm:pt>
    <dgm:pt modelId="{1F7A841A-9B28-4902-A48D-29FF132ED31D}" type="pres">
      <dgm:prSet presAssocID="{6B0037B4-E88A-47E9-B377-5B8D79D2DD28}" presName="parTxOnly" presStyleLbl="node1" presStyleIdx="2" presStyleCnt="4">
        <dgm:presLayoutVars>
          <dgm:chMax val="0"/>
          <dgm:chPref val="0"/>
          <dgm:bulletEnabled val="1"/>
        </dgm:presLayoutVars>
      </dgm:prSet>
      <dgm:spPr/>
    </dgm:pt>
    <dgm:pt modelId="{27F1CCF5-091F-4929-BC84-3C38ED5FD7E6}" type="pres">
      <dgm:prSet presAssocID="{AD5FFC82-9C63-4241-8F34-7A9CD63D21BF}" presName="parTxOnlySpace" presStyleCnt="0"/>
      <dgm:spPr/>
    </dgm:pt>
    <dgm:pt modelId="{2FF91B65-6EC9-4585-BFE1-2098D6A9F4AF}" type="pres">
      <dgm:prSet presAssocID="{3A18A123-E1D3-4E4D-8ED4-3AF888D6274C}" presName="parTxOnly" presStyleLbl="node1" presStyleIdx="3" presStyleCnt="4">
        <dgm:presLayoutVars>
          <dgm:chMax val="0"/>
          <dgm:chPref val="0"/>
          <dgm:bulletEnabled val="1"/>
        </dgm:presLayoutVars>
      </dgm:prSet>
      <dgm:spPr/>
    </dgm:pt>
  </dgm:ptLst>
  <dgm:cxnLst>
    <dgm:cxn modelId="{2F8AC30F-62FC-4C82-AF8C-6FB1A45B80B8}" srcId="{306235D2-64CB-4C3B-9270-8872AE017AB4}" destId="{6B0037B4-E88A-47E9-B377-5B8D79D2DD28}" srcOrd="2" destOrd="0" parTransId="{377B6AAF-2766-43B3-BA04-F93A2897E760}" sibTransId="{AD5FFC82-9C63-4241-8F34-7A9CD63D21BF}"/>
    <dgm:cxn modelId="{0E369D6D-1A4F-4CE6-BE11-5BBE020DB38A}" type="presOf" srcId="{27A0B39F-A941-466E-8FD3-CAD6D69D58D5}" destId="{6A4A0CBA-47A2-436C-81D6-2ADE78D18DD9}" srcOrd="0" destOrd="0" presId="urn:microsoft.com/office/officeart/2005/8/layout/chevron1"/>
    <dgm:cxn modelId="{022BB94D-8DB6-4B1C-8D9A-F1B458C665E1}" srcId="{306235D2-64CB-4C3B-9270-8872AE017AB4}" destId="{3A18A123-E1D3-4E4D-8ED4-3AF888D6274C}" srcOrd="3" destOrd="0" parTransId="{B259702A-BBBB-4E29-AFE0-3DF92CF23F1D}" sibTransId="{96DA7942-58F7-4825-BD03-1CB4EAB4741F}"/>
    <dgm:cxn modelId="{E810598D-EBE8-488C-A51B-4F331DD11109}" type="presOf" srcId="{306235D2-64CB-4C3B-9270-8872AE017AB4}" destId="{44AC7031-7385-4578-9501-DCF282324BED}" srcOrd="0" destOrd="0" presId="urn:microsoft.com/office/officeart/2005/8/layout/chevron1"/>
    <dgm:cxn modelId="{DD004E8E-652D-488E-BBBC-8C56ACBCCFF3}" type="presOf" srcId="{6B0037B4-E88A-47E9-B377-5B8D79D2DD28}" destId="{1F7A841A-9B28-4902-A48D-29FF132ED31D}" srcOrd="0" destOrd="0" presId="urn:microsoft.com/office/officeart/2005/8/layout/chevron1"/>
    <dgm:cxn modelId="{EA952899-7BE4-49CB-9B68-2B526ADCF82B}" type="presOf" srcId="{3A18A123-E1D3-4E4D-8ED4-3AF888D6274C}" destId="{2FF91B65-6EC9-4585-BFE1-2098D6A9F4AF}" srcOrd="0" destOrd="0" presId="urn:microsoft.com/office/officeart/2005/8/layout/chevron1"/>
    <dgm:cxn modelId="{51AB4DB4-CC85-4FA0-AE07-7900E3B4F9CD}" srcId="{306235D2-64CB-4C3B-9270-8872AE017AB4}" destId="{0333110F-4514-4C22-A409-2DB0804D58B0}" srcOrd="0" destOrd="0" parTransId="{1F2118AB-7BBD-4F27-8FB4-D535990BD041}" sibTransId="{00A67945-CCD1-4A1B-9645-505D473D1AA3}"/>
    <dgm:cxn modelId="{17278DD3-80AA-4EBF-9109-FB47B1659E0F}" type="presOf" srcId="{0333110F-4514-4C22-A409-2DB0804D58B0}" destId="{0BA0DC22-5F2B-44DF-B211-414635F4F58B}" srcOrd="0" destOrd="0" presId="urn:microsoft.com/office/officeart/2005/8/layout/chevron1"/>
    <dgm:cxn modelId="{1644BCF1-B4B3-4F0B-875E-20CFE0538B9B}" srcId="{306235D2-64CB-4C3B-9270-8872AE017AB4}" destId="{27A0B39F-A941-466E-8FD3-CAD6D69D58D5}" srcOrd="1" destOrd="0" parTransId="{1A3A3880-D696-4980-BB44-D53AFD875961}" sibTransId="{45CD93EB-3861-484B-9C8F-E658A9F61CBB}"/>
    <dgm:cxn modelId="{312D447B-585A-4F63-8DEF-1EF0CC0EDE35}" type="presParOf" srcId="{44AC7031-7385-4578-9501-DCF282324BED}" destId="{0BA0DC22-5F2B-44DF-B211-414635F4F58B}" srcOrd="0" destOrd="0" presId="urn:microsoft.com/office/officeart/2005/8/layout/chevron1"/>
    <dgm:cxn modelId="{35B7E83D-0632-465F-8EBE-C86C8767A79C}" type="presParOf" srcId="{44AC7031-7385-4578-9501-DCF282324BED}" destId="{B18C9B1E-3F2E-46C2-8659-EAF848B9ABFB}" srcOrd="1" destOrd="0" presId="urn:microsoft.com/office/officeart/2005/8/layout/chevron1"/>
    <dgm:cxn modelId="{706766AE-8DE5-4E9B-8A14-7D1170113EF6}" type="presParOf" srcId="{44AC7031-7385-4578-9501-DCF282324BED}" destId="{6A4A0CBA-47A2-436C-81D6-2ADE78D18DD9}" srcOrd="2" destOrd="0" presId="urn:microsoft.com/office/officeart/2005/8/layout/chevron1"/>
    <dgm:cxn modelId="{F9741796-F388-4105-A233-3D0F1BE35261}" type="presParOf" srcId="{44AC7031-7385-4578-9501-DCF282324BED}" destId="{93411C72-42A1-487A-93B2-4EED1F47BB44}" srcOrd="3" destOrd="0" presId="urn:microsoft.com/office/officeart/2005/8/layout/chevron1"/>
    <dgm:cxn modelId="{4A025852-0542-4D70-AD2D-3837563E6B84}" type="presParOf" srcId="{44AC7031-7385-4578-9501-DCF282324BED}" destId="{1F7A841A-9B28-4902-A48D-29FF132ED31D}" srcOrd="4" destOrd="0" presId="urn:microsoft.com/office/officeart/2005/8/layout/chevron1"/>
    <dgm:cxn modelId="{38FD6085-42AE-4F3C-AA06-C3AEC80E2913}" type="presParOf" srcId="{44AC7031-7385-4578-9501-DCF282324BED}" destId="{27F1CCF5-091F-4929-BC84-3C38ED5FD7E6}" srcOrd="5" destOrd="0" presId="urn:microsoft.com/office/officeart/2005/8/layout/chevron1"/>
    <dgm:cxn modelId="{4CB36D0F-F8C6-454B-88EB-DF448CE3933A}" type="presParOf" srcId="{44AC7031-7385-4578-9501-DCF282324BED}" destId="{2FF91B65-6EC9-4585-BFE1-2098D6A9F4AF}"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C2F18D41-856A-4052-82A5-ACF3F991F7A3}">
      <dgm:prSet phldrT="[Text]"/>
      <dgm:spPr/>
      <dgm:t>
        <a:bodyPr/>
        <a:lstStyle/>
        <a:p>
          <a:r>
            <a:rPr lang="en-US" dirty="0"/>
            <a:t>Import libraries and create useful functions</a:t>
          </a:r>
          <a:endParaRPr lang="en-CA" dirty="0"/>
        </a:p>
      </dgm:t>
    </dgm:pt>
    <dgm:pt modelId="{80098635-769D-431E-8C42-8C1AB6DB82CF}" type="parTrans" cxnId="{8196E578-B3E6-4152-9838-F37085CDED05}">
      <dgm:prSet/>
      <dgm:spPr/>
      <dgm:t>
        <a:bodyPr/>
        <a:lstStyle/>
        <a:p>
          <a:endParaRPr lang="en-CA"/>
        </a:p>
      </dgm:t>
    </dgm:pt>
    <dgm:pt modelId="{2275F235-2C9E-4F2A-A92C-522483FCACC0}" type="sibTrans" cxnId="{8196E578-B3E6-4152-9838-F37085CDED05}">
      <dgm:prSet/>
      <dgm:spPr/>
      <dgm:t>
        <a:bodyPr/>
        <a:lstStyle/>
        <a:p>
          <a:endParaRPr lang="en-CA"/>
        </a:p>
      </dgm:t>
    </dgm:pt>
    <dgm:pt modelId="{23468FDB-D8B8-4677-82FA-6E6D6E4DFDA4}">
      <dgm:prSet phldrT="[Text]"/>
      <dgm:spPr/>
      <dgm:t>
        <a:bodyPr/>
        <a:lstStyle/>
        <a:p>
          <a:r>
            <a:rPr lang="en-US" dirty="0"/>
            <a:t>Use the Request library to get the content of the page and create a </a:t>
          </a:r>
          <a:r>
            <a:rPr lang="en-US" dirty="0" err="1"/>
            <a:t>BeautifulSoup</a:t>
          </a:r>
          <a:r>
            <a:rPr lang="en-US" dirty="0"/>
            <a:t> object</a:t>
          </a:r>
          <a:endParaRPr lang="en-CA" dirty="0"/>
        </a:p>
      </dgm:t>
    </dgm:pt>
    <dgm:pt modelId="{2FA9D843-88B6-4391-A524-1A9FE0938C49}" type="parTrans" cxnId="{BDA9B2E3-6FC3-42E6-93AD-EE63945650DE}">
      <dgm:prSet/>
      <dgm:spPr/>
      <dgm:t>
        <a:bodyPr/>
        <a:lstStyle/>
        <a:p>
          <a:endParaRPr lang="en-CA"/>
        </a:p>
      </dgm:t>
    </dgm:pt>
    <dgm:pt modelId="{0BDEC5DE-F873-48DA-9A88-96381F891F8F}" type="sibTrans" cxnId="{BDA9B2E3-6FC3-42E6-93AD-EE63945650DE}">
      <dgm:prSet/>
      <dgm:spPr/>
      <dgm:t>
        <a:bodyPr/>
        <a:lstStyle/>
        <a:p>
          <a:endParaRPr lang="en-CA"/>
        </a:p>
      </dgm:t>
    </dgm:pt>
    <dgm:pt modelId="{9C001F35-603E-49D7-9F3E-30836C91B618}">
      <dgm:prSet phldrT="[Text]"/>
      <dgm:spPr/>
      <dgm:t>
        <a:bodyPr/>
        <a:lstStyle/>
        <a:p>
          <a:r>
            <a:rPr lang="en-US" dirty="0"/>
            <a:t>Extract the column headers/variable names from the table header</a:t>
          </a:r>
          <a:endParaRPr lang="en-CA" dirty="0"/>
        </a:p>
      </dgm:t>
    </dgm:pt>
    <dgm:pt modelId="{CF7F331B-C0A4-4730-B476-8006937BD4D0}" type="parTrans" cxnId="{81CB43A8-DDF8-42AC-B3F6-9B70C366F9F4}">
      <dgm:prSet/>
      <dgm:spPr/>
      <dgm:t>
        <a:bodyPr/>
        <a:lstStyle/>
        <a:p>
          <a:endParaRPr lang="en-CA"/>
        </a:p>
      </dgm:t>
    </dgm:pt>
    <dgm:pt modelId="{33DDC9D6-1B25-4EEB-BFF5-B4DC3022D5C6}" type="sibTrans" cxnId="{81CB43A8-DDF8-42AC-B3F6-9B70C366F9F4}">
      <dgm:prSet/>
      <dgm:spPr/>
      <dgm:t>
        <a:bodyPr/>
        <a:lstStyle/>
        <a:p>
          <a:endParaRPr lang="en-CA"/>
        </a:p>
      </dgm:t>
    </dgm:pt>
    <dgm:pt modelId="{794839E6-3445-478E-9B58-516F4C9CEB6D}">
      <dgm:prSet/>
      <dgm:spPr/>
      <dgm:t>
        <a:bodyPr/>
        <a:lstStyle/>
        <a:p>
          <a:r>
            <a:rPr lang="en-US" dirty="0"/>
            <a:t>Parse the launch tables to get the different information and store the contents in a </a:t>
          </a:r>
          <a:r>
            <a:rPr lang="en-US" dirty="0" err="1"/>
            <a:t>dictionnary</a:t>
          </a:r>
          <a:endParaRPr lang="en-CA" dirty="0"/>
        </a:p>
      </dgm:t>
    </dgm:pt>
    <dgm:pt modelId="{4A0EF913-391F-46EE-8252-44767456B9D5}" type="parTrans" cxnId="{176C48BB-1E17-417C-82B7-DB02430841E1}">
      <dgm:prSet/>
      <dgm:spPr/>
      <dgm:t>
        <a:bodyPr/>
        <a:lstStyle/>
        <a:p>
          <a:endParaRPr lang="en-CA"/>
        </a:p>
      </dgm:t>
    </dgm:pt>
    <dgm:pt modelId="{BEE53417-3A40-43EA-99DB-4B2F6E36C4B7}" type="sibTrans" cxnId="{176C48BB-1E17-417C-82B7-DB02430841E1}">
      <dgm:prSet/>
      <dgm:spPr/>
      <dgm:t>
        <a:bodyPr/>
        <a:lstStyle/>
        <a:p>
          <a:endParaRPr lang="en-CA"/>
        </a:p>
      </dgm:t>
    </dgm:pt>
    <dgm:pt modelId="{BFFE2526-E020-4683-9124-E9E6803CC167}">
      <dgm:prSet/>
      <dgm:spPr/>
      <dgm:t>
        <a:bodyPr/>
        <a:lstStyle/>
        <a:p>
          <a:r>
            <a:rPr lang="en-US" dirty="0"/>
            <a:t>Convert the dictionary into a </a:t>
          </a:r>
          <a:r>
            <a:rPr lang="en-US" dirty="0" err="1"/>
            <a:t>dataframe</a:t>
          </a:r>
          <a:r>
            <a:rPr lang="en-US" dirty="0"/>
            <a:t> and export as a CSV</a:t>
          </a:r>
          <a:endParaRPr lang="en-CA" dirty="0"/>
        </a:p>
      </dgm:t>
    </dgm:pt>
    <dgm:pt modelId="{C8CEABAD-E95A-4D1D-B954-AC3DE374C6C2}" type="parTrans" cxnId="{206DD744-89C1-4E6B-B05B-8F2324A421CB}">
      <dgm:prSet/>
      <dgm:spPr/>
      <dgm:t>
        <a:bodyPr/>
        <a:lstStyle/>
        <a:p>
          <a:endParaRPr lang="en-CA"/>
        </a:p>
      </dgm:t>
    </dgm:pt>
    <dgm:pt modelId="{85810DA4-391E-4CDC-943C-5B5B134949FE}" type="sibTrans" cxnId="{206DD744-89C1-4E6B-B05B-8F2324A421CB}">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65774F89-B940-422F-9EC5-797A3358A8B4}" type="pres">
      <dgm:prSet presAssocID="{C2F18D41-856A-4052-82A5-ACF3F991F7A3}" presName="parTxOnly" presStyleLbl="node1" presStyleIdx="0" presStyleCnt="5">
        <dgm:presLayoutVars>
          <dgm:chMax val="0"/>
          <dgm:chPref val="0"/>
          <dgm:bulletEnabled val="1"/>
        </dgm:presLayoutVars>
      </dgm:prSet>
      <dgm:spPr/>
    </dgm:pt>
    <dgm:pt modelId="{6E6900E6-DC2C-4E59-9611-D9B08576BB62}" type="pres">
      <dgm:prSet presAssocID="{2275F235-2C9E-4F2A-A92C-522483FCACC0}" presName="parTxOnlySpace" presStyleCnt="0"/>
      <dgm:spPr/>
    </dgm:pt>
    <dgm:pt modelId="{B5BDFC6C-9F64-41E1-A7C6-26351E224FC5}" type="pres">
      <dgm:prSet presAssocID="{23468FDB-D8B8-4677-82FA-6E6D6E4DFDA4}" presName="parTxOnly" presStyleLbl="node1" presStyleIdx="1" presStyleCnt="5">
        <dgm:presLayoutVars>
          <dgm:chMax val="0"/>
          <dgm:chPref val="0"/>
          <dgm:bulletEnabled val="1"/>
        </dgm:presLayoutVars>
      </dgm:prSet>
      <dgm:spPr/>
    </dgm:pt>
    <dgm:pt modelId="{6D62AEFB-D3AC-4328-88AA-6FCCEEC3615E}" type="pres">
      <dgm:prSet presAssocID="{0BDEC5DE-F873-48DA-9A88-96381F891F8F}" presName="parTxOnlySpace" presStyleCnt="0"/>
      <dgm:spPr/>
    </dgm:pt>
    <dgm:pt modelId="{36A37651-88FB-4C0A-943C-ABDDC52611F2}" type="pres">
      <dgm:prSet presAssocID="{9C001F35-603E-49D7-9F3E-30836C91B618}" presName="parTxOnly" presStyleLbl="node1" presStyleIdx="2" presStyleCnt="5">
        <dgm:presLayoutVars>
          <dgm:chMax val="0"/>
          <dgm:chPref val="0"/>
          <dgm:bulletEnabled val="1"/>
        </dgm:presLayoutVars>
      </dgm:prSet>
      <dgm:spPr/>
    </dgm:pt>
    <dgm:pt modelId="{8FBB63CF-C6C3-4C8E-B41D-EC37CE68886E}" type="pres">
      <dgm:prSet presAssocID="{33DDC9D6-1B25-4EEB-BFF5-B4DC3022D5C6}" presName="parTxOnlySpace" presStyleCnt="0"/>
      <dgm:spPr/>
    </dgm:pt>
    <dgm:pt modelId="{A0ADF714-2318-4CFD-8F69-D21904F844C1}" type="pres">
      <dgm:prSet presAssocID="{794839E6-3445-478E-9B58-516F4C9CEB6D}" presName="parTxOnly" presStyleLbl="node1" presStyleIdx="3" presStyleCnt="5">
        <dgm:presLayoutVars>
          <dgm:chMax val="0"/>
          <dgm:chPref val="0"/>
          <dgm:bulletEnabled val="1"/>
        </dgm:presLayoutVars>
      </dgm:prSet>
      <dgm:spPr/>
    </dgm:pt>
    <dgm:pt modelId="{A79E661F-A011-4CB3-859A-6274BEA87827}" type="pres">
      <dgm:prSet presAssocID="{BEE53417-3A40-43EA-99DB-4B2F6E36C4B7}" presName="parTxOnlySpace" presStyleCnt="0"/>
      <dgm:spPr/>
    </dgm:pt>
    <dgm:pt modelId="{01266720-2ECC-412D-9FD7-A6B14731BED5}" type="pres">
      <dgm:prSet presAssocID="{BFFE2526-E020-4683-9124-E9E6803CC167}" presName="parTxOnly" presStyleLbl="node1" presStyleIdx="4" presStyleCnt="5">
        <dgm:presLayoutVars>
          <dgm:chMax val="0"/>
          <dgm:chPref val="0"/>
          <dgm:bulletEnabled val="1"/>
        </dgm:presLayoutVars>
      </dgm:prSet>
      <dgm:spPr/>
    </dgm:pt>
  </dgm:ptLst>
  <dgm:cxnLst>
    <dgm:cxn modelId="{206DD744-89C1-4E6B-B05B-8F2324A421CB}" srcId="{306235D2-64CB-4C3B-9270-8872AE017AB4}" destId="{BFFE2526-E020-4683-9124-E9E6803CC167}" srcOrd="4" destOrd="0" parTransId="{C8CEABAD-E95A-4D1D-B954-AC3DE374C6C2}" sibTransId="{85810DA4-391E-4CDC-943C-5B5B134949FE}"/>
    <dgm:cxn modelId="{98917073-4357-407F-BFA3-68A1566B6A0E}" type="presOf" srcId="{BFFE2526-E020-4683-9124-E9E6803CC167}" destId="{01266720-2ECC-412D-9FD7-A6B14731BED5}" srcOrd="0" destOrd="0" presId="urn:microsoft.com/office/officeart/2005/8/layout/chevron1"/>
    <dgm:cxn modelId="{8196E578-B3E6-4152-9838-F37085CDED05}" srcId="{306235D2-64CB-4C3B-9270-8872AE017AB4}" destId="{C2F18D41-856A-4052-82A5-ACF3F991F7A3}" srcOrd="0" destOrd="0" parTransId="{80098635-769D-431E-8C42-8C1AB6DB82CF}" sibTransId="{2275F235-2C9E-4F2A-A92C-522483FCACC0}"/>
    <dgm:cxn modelId="{E810598D-EBE8-488C-A51B-4F331DD11109}" type="presOf" srcId="{306235D2-64CB-4C3B-9270-8872AE017AB4}" destId="{44AC7031-7385-4578-9501-DCF282324BED}" srcOrd="0" destOrd="0" presId="urn:microsoft.com/office/officeart/2005/8/layout/chevron1"/>
    <dgm:cxn modelId="{0367E597-6D81-4DE2-971C-F1FC10235A26}" type="presOf" srcId="{9C001F35-603E-49D7-9F3E-30836C91B618}" destId="{36A37651-88FB-4C0A-943C-ABDDC52611F2}" srcOrd="0" destOrd="0" presId="urn:microsoft.com/office/officeart/2005/8/layout/chevron1"/>
    <dgm:cxn modelId="{81CB43A8-DDF8-42AC-B3F6-9B70C366F9F4}" srcId="{306235D2-64CB-4C3B-9270-8872AE017AB4}" destId="{9C001F35-603E-49D7-9F3E-30836C91B618}" srcOrd="2" destOrd="0" parTransId="{CF7F331B-C0A4-4730-B476-8006937BD4D0}" sibTransId="{33DDC9D6-1B25-4EEB-BFF5-B4DC3022D5C6}"/>
    <dgm:cxn modelId="{176C48BB-1E17-417C-82B7-DB02430841E1}" srcId="{306235D2-64CB-4C3B-9270-8872AE017AB4}" destId="{794839E6-3445-478E-9B58-516F4C9CEB6D}" srcOrd="3" destOrd="0" parTransId="{4A0EF913-391F-46EE-8252-44767456B9D5}" sibTransId="{BEE53417-3A40-43EA-99DB-4B2F6E36C4B7}"/>
    <dgm:cxn modelId="{466C4EC5-C863-4740-B785-E96F1033495A}" type="presOf" srcId="{23468FDB-D8B8-4677-82FA-6E6D6E4DFDA4}" destId="{B5BDFC6C-9F64-41E1-A7C6-26351E224FC5}" srcOrd="0" destOrd="0" presId="urn:microsoft.com/office/officeart/2005/8/layout/chevron1"/>
    <dgm:cxn modelId="{FC0B57D4-8A66-4FA9-AEC8-8EFD330F1D87}" type="presOf" srcId="{C2F18D41-856A-4052-82A5-ACF3F991F7A3}" destId="{65774F89-B940-422F-9EC5-797A3358A8B4}" srcOrd="0" destOrd="0" presId="urn:microsoft.com/office/officeart/2005/8/layout/chevron1"/>
    <dgm:cxn modelId="{BDA9B2E3-6FC3-42E6-93AD-EE63945650DE}" srcId="{306235D2-64CB-4C3B-9270-8872AE017AB4}" destId="{23468FDB-D8B8-4677-82FA-6E6D6E4DFDA4}" srcOrd="1" destOrd="0" parTransId="{2FA9D843-88B6-4391-A524-1A9FE0938C49}" sibTransId="{0BDEC5DE-F873-48DA-9A88-96381F891F8F}"/>
    <dgm:cxn modelId="{6461A4E5-84E9-43FA-B819-F0422A22DE31}" type="presOf" srcId="{794839E6-3445-478E-9B58-516F4C9CEB6D}" destId="{A0ADF714-2318-4CFD-8F69-D21904F844C1}" srcOrd="0" destOrd="0" presId="urn:microsoft.com/office/officeart/2005/8/layout/chevron1"/>
    <dgm:cxn modelId="{0BB7A3D1-2FB0-498D-B5D7-1A777C200712}" type="presParOf" srcId="{44AC7031-7385-4578-9501-DCF282324BED}" destId="{65774F89-B940-422F-9EC5-797A3358A8B4}" srcOrd="0" destOrd="0" presId="urn:microsoft.com/office/officeart/2005/8/layout/chevron1"/>
    <dgm:cxn modelId="{B7AD8397-B905-43B4-A007-D528B6A54783}" type="presParOf" srcId="{44AC7031-7385-4578-9501-DCF282324BED}" destId="{6E6900E6-DC2C-4E59-9611-D9B08576BB62}" srcOrd="1" destOrd="0" presId="urn:microsoft.com/office/officeart/2005/8/layout/chevron1"/>
    <dgm:cxn modelId="{972D85F7-BDA9-4E78-B545-86818C4EAAEB}" type="presParOf" srcId="{44AC7031-7385-4578-9501-DCF282324BED}" destId="{B5BDFC6C-9F64-41E1-A7C6-26351E224FC5}" srcOrd="2" destOrd="0" presId="urn:microsoft.com/office/officeart/2005/8/layout/chevron1"/>
    <dgm:cxn modelId="{E059F29C-A134-4A78-B3F6-82892D27412B}" type="presParOf" srcId="{44AC7031-7385-4578-9501-DCF282324BED}" destId="{6D62AEFB-D3AC-4328-88AA-6FCCEEC3615E}" srcOrd="3" destOrd="0" presId="urn:microsoft.com/office/officeart/2005/8/layout/chevron1"/>
    <dgm:cxn modelId="{DC29209B-5ABE-48ED-8F94-1D96B146B8CF}" type="presParOf" srcId="{44AC7031-7385-4578-9501-DCF282324BED}" destId="{36A37651-88FB-4C0A-943C-ABDDC52611F2}" srcOrd="4" destOrd="0" presId="urn:microsoft.com/office/officeart/2005/8/layout/chevron1"/>
    <dgm:cxn modelId="{B3E51EE1-21F8-49BF-A66C-166AA6797383}" type="presParOf" srcId="{44AC7031-7385-4578-9501-DCF282324BED}" destId="{8FBB63CF-C6C3-4C8E-B41D-EC37CE68886E}" srcOrd="5" destOrd="0" presId="urn:microsoft.com/office/officeart/2005/8/layout/chevron1"/>
    <dgm:cxn modelId="{15A6B5DE-495C-4E67-BA37-78CF2893B46D}" type="presParOf" srcId="{44AC7031-7385-4578-9501-DCF282324BED}" destId="{A0ADF714-2318-4CFD-8F69-D21904F844C1}" srcOrd="6" destOrd="0" presId="urn:microsoft.com/office/officeart/2005/8/layout/chevron1"/>
    <dgm:cxn modelId="{2652920E-00BF-4830-98C0-83CF1124385E}" type="presParOf" srcId="{44AC7031-7385-4578-9501-DCF282324BED}" destId="{A79E661F-A011-4CB3-859A-6274BEA87827}" srcOrd="7" destOrd="0" presId="urn:microsoft.com/office/officeart/2005/8/layout/chevron1"/>
    <dgm:cxn modelId="{E8BC08F9-2699-4B79-894B-C60D3185F12C}" type="presParOf" srcId="{44AC7031-7385-4578-9501-DCF282324BED}" destId="{01266720-2ECC-412D-9FD7-A6B14731BED5}"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C2F18D41-856A-4052-82A5-ACF3F991F7A3}">
      <dgm:prSet phldrT="[Text]"/>
      <dgm:spPr/>
      <dgm:t>
        <a:bodyPr/>
        <a:lstStyle/>
        <a:p>
          <a:r>
            <a:rPr lang="en-US" dirty="0"/>
            <a:t>Import libraries the previously extracted data</a:t>
          </a:r>
          <a:endParaRPr lang="en-CA" dirty="0"/>
        </a:p>
      </dgm:t>
    </dgm:pt>
    <dgm:pt modelId="{80098635-769D-431E-8C42-8C1AB6DB82CF}" type="parTrans" cxnId="{8196E578-B3E6-4152-9838-F37085CDED05}">
      <dgm:prSet/>
      <dgm:spPr/>
      <dgm:t>
        <a:bodyPr/>
        <a:lstStyle/>
        <a:p>
          <a:endParaRPr lang="en-CA"/>
        </a:p>
      </dgm:t>
    </dgm:pt>
    <dgm:pt modelId="{2275F235-2C9E-4F2A-A92C-522483FCACC0}" type="sibTrans" cxnId="{8196E578-B3E6-4152-9838-F37085CDED05}">
      <dgm:prSet/>
      <dgm:spPr/>
      <dgm:t>
        <a:bodyPr/>
        <a:lstStyle/>
        <a:p>
          <a:endParaRPr lang="en-CA"/>
        </a:p>
      </dgm:t>
    </dgm:pt>
    <dgm:pt modelId="{23468FDB-D8B8-4677-82FA-6E6D6E4DFDA4}">
      <dgm:prSet phldrT="[Text]"/>
      <dgm:spPr/>
      <dgm:t>
        <a:bodyPr/>
        <a:lstStyle/>
        <a:p>
          <a:r>
            <a:rPr lang="en-US" dirty="0"/>
            <a:t>Explore some statistics on the data: number of launch by site, by orbit and by mission outcome</a:t>
          </a:r>
          <a:endParaRPr lang="en-CA" dirty="0"/>
        </a:p>
      </dgm:t>
    </dgm:pt>
    <dgm:pt modelId="{2FA9D843-88B6-4391-A524-1A9FE0938C49}" type="parTrans" cxnId="{BDA9B2E3-6FC3-42E6-93AD-EE63945650DE}">
      <dgm:prSet/>
      <dgm:spPr/>
      <dgm:t>
        <a:bodyPr/>
        <a:lstStyle/>
        <a:p>
          <a:endParaRPr lang="en-CA"/>
        </a:p>
      </dgm:t>
    </dgm:pt>
    <dgm:pt modelId="{0BDEC5DE-F873-48DA-9A88-96381F891F8F}" type="sibTrans" cxnId="{BDA9B2E3-6FC3-42E6-93AD-EE63945650DE}">
      <dgm:prSet/>
      <dgm:spPr/>
      <dgm:t>
        <a:bodyPr/>
        <a:lstStyle/>
        <a:p>
          <a:endParaRPr lang="en-CA"/>
        </a:p>
      </dgm:t>
    </dgm:pt>
    <dgm:pt modelId="{9C001F35-603E-49D7-9F3E-30836C91B618}">
      <dgm:prSet phldrT="[Text]"/>
      <dgm:spPr/>
      <dgm:t>
        <a:bodyPr/>
        <a:lstStyle/>
        <a:p>
          <a:r>
            <a:rPr lang="en-US" dirty="0"/>
            <a:t>For the mission outcome, create a set of bad outcomes</a:t>
          </a:r>
          <a:endParaRPr lang="en-CA" dirty="0"/>
        </a:p>
      </dgm:t>
    </dgm:pt>
    <dgm:pt modelId="{CF7F331B-C0A4-4730-B476-8006937BD4D0}" type="parTrans" cxnId="{81CB43A8-DDF8-42AC-B3F6-9B70C366F9F4}">
      <dgm:prSet/>
      <dgm:spPr/>
      <dgm:t>
        <a:bodyPr/>
        <a:lstStyle/>
        <a:p>
          <a:endParaRPr lang="en-CA"/>
        </a:p>
      </dgm:t>
    </dgm:pt>
    <dgm:pt modelId="{33DDC9D6-1B25-4EEB-BFF5-B4DC3022D5C6}" type="sibTrans" cxnId="{81CB43A8-DDF8-42AC-B3F6-9B70C366F9F4}">
      <dgm:prSet/>
      <dgm:spPr/>
      <dgm:t>
        <a:bodyPr/>
        <a:lstStyle/>
        <a:p>
          <a:endParaRPr lang="en-CA"/>
        </a:p>
      </dgm:t>
    </dgm:pt>
    <dgm:pt modelId="{794839E6-3445-478E-9B58-516F4C9CEB6D}">
      <dgm:prSet/>
      <dgm:spPr/>
      <dgm:t>
        <a:bodyPr/>
        <a:lstStyle/>
        <a:p>
          <a:r>
            <a:rPr lang="en-US" dirty="0"/>
            <a:t>Using the bad outcome set, add a </a:t>
          </a:r>
          <a:r>
            <a:rPr lang="en-US" dirty="0" err="1"/>
            <a:t>landing_class</a:t>
          </a:r>
          <a:r>
            <a:rPr lang="en-US" dirty="0"/>
            <a:t> variable (1 or 0)</a:t>
          </a:r>
          <a:endParaRPr lang="en-CA" dirty="0"/>
        </a:p>
      </dgm:t>
    </dgm:pt>
    <dgm:pt modelId="{4A0EF913-391F-46EE-8252-44767456B9D5}" type="parTrans" cxnId="{176C48BB-1E17-417C-82B7-DB02430841E1}">
      <dgm:prSet/>
      <dgm:spPr/>
      <dgm:t>
        <a:bodyPr/>
        <a:lstStyle/>
        <a:p>
          <a:endParaRPr lang="en-CA"/>
        </a:p>
      </dgm:t>
    </dgm:pt>
    <dgm:pt modelId="{BEE53417-3A40-43EA-99DB-4B2F6E36C4B7}" type="sibTrans" cxnId="{176C48BB-1E17-417C-82B7-DB02430841E1}">
      <dgm:prSet/>
      <dgm:spPr/>
      <dgm:t>
        <a:bodyPr/>
        <a:lstStyle/>
        <a:p>
          <a:endParaRPr lang="en-CA"/>
        </a:p>
      </dgm:t>
    </dgm:pt>
    <dgm:pt modelId="{BFFE2526-E020-4683-9124-E9E6803CC167}">
      <dgm:prSet/>
      <dgm:spPr/>
      <dgm:t>
        <a:bodyPr/>
        <a:lstStyle/>
        <a:p>
          <a:r>
            <a:rPr lang="en-US" dirty="0"/>
            <a:t>Export data into CSV format</a:t>
          </a:r>
          <a:endParaRPr lang="en-CA" dirty="0"/>
        </a:p>
      </dgm:t>
    </dgm:pt>
    <dgm:pt modelId="{C8CEABAD-E95A-4D1D-B954-AC3DE374C6C2}" type="parTrans" cxnId="{206DD744-89C1-4E6B-B05B-8F2324A421CB}">
      <dgm:prSet/>
      <dgm:spPr/>
      <dgm:t>
        <a:bodyPr/>
        <a:lstStyle/>
        <a:p>
          <a:endParaRPr lang="en-CA"/>
        </a:p>
      </dgm:t>
    </dgm:pt>
    <dgm:pt modelId="{85810DA4-391E-4CDC-943C-5B5B134949FE}" type="sibTrans" cxnId="{206DD744-89C1-4E6B-B05B-8F2324A421CB}">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65774F89-B940-422F-9EC5-797A3358A8B4}" type="pres">
      <dgm:prSet presAssocID="{C2F18D41-856A-4052-82A5-ACF3F991F7A3}" presName="parTxOnly" presStyleLbl="node1" presStyleIdx="0" presStyleCnt="5">
        <dgm:presLayoutVars>
          <dgm:chMax val="0"/>
          <dgm:chPref val="0"/>
          <dgm:bulletEnabled val="1"/>
        </dgm:presLayoutVars>
      </dgm:prSet>
      <dgm:spPr/>
    </dgm:pt>
    <dgm:pt modelId="{6E6900E6-DC2C-4E59-9611-D9B08576BB62}" type="pres">
      <dgm:prSet presAssocID="{2275F235-2C9E-4F2A-A92C-522483FCACC0}" presName="parTxOnlySpace" presStyleCnt="0"/>
      <dgm:spPr/>
    </dgm:pt>
    <dgm:pt modelId="{B5BDFC6C-9F64-41E1-A7C6-26351E224FC5}" type="pres">
      <dgm:prSet presAssocID="{23468FDB-D8B8-4677-82FA-6E6D6E4DFDA4}" presName="parTxOnly" presStyleLbl="node1" presStyleIdx="1" presStyleCnt="5">
        <dgm:presLayoutVars>
          <dgm:chMax val="0"/>
          <dgm:chPref val="0"/>
          <dgm:bulletEnabled val="1"/>
        </dgm:presLayoutVars>
      </dgm:prSet>
      <dgm:spPr/>
    </dgm:pt>
    <dgm:pt modelId="{6D62AEFB-D3AC-4328-88AA-6FCCEEC3615E}" type="pres">
      <dgm:prSet presAssocID="{0BDEC5DE-F873-48DA-9A88-96381F891F8F}" presName="parTxOnlySpace" presStyleCnt="0"/>
      <dgm:spPr/>
    </dgm:pt>
    <dgm:pt modelId="{36A37651-88FB-4C0A-943C-ABDDC52611F2}" type="pres">
      <dgm:prSet presAssocID="{9C001F35-603E-49D7-9F3E-30836C91B618}" presName="parTxOnly" presStyleLbl="node1" presStyleIdx="2" presStyleCnt="5">
        <dgm:presLayoutVars>
          <dgm:chMax val="0"/>
          <dgm:chPref val="0"/>
          <dgm:bulletEnabled val="1"/>
        </dgm:presLayoutVars>
      </dgm:prSet>
      <dgm:spPr/>
    </dgm:pt>
    <dgm:pt modelId="{8FBB63CF-C6C3-4C8E-B41D-EC37CE68886E}" type="pres">
      <dgm:prSet presAssocID="{33DDC9D6-1B25-4EEB-BFF5-B4DC3022D5C6}" presName="parTxOnlySpace" presStyleCnt="0"/>
      <dgm:spPr/>
    </dgm:pt>
    <dgm:pt modelId="{A0ADF714-2318-4CFD-8F69-D21904F844C1}" type="pres">
      <dgm:prSet presAssocID="{794839E6-3445-478E-9B58-516F4C9CEB6D}" presName="parTxOnly" presStyleLbl="node1" presStyleIdx="3" presStyleCnt="5">
        <dgm:presLayoutVars>
          <dgm:chMax val="0"/>
          <dgm:chPref val="0"/>
          <dgm:bulletEnabled val="1"/>
        </dgm:presLayoutVars>
      </dgm:prSet>
      <dgm:spPr/>
    </dgm:pt>
    <dgm:pt modelId="{A79E661F-A011-4CB3-859A-6274BEA87827}" type="pres">
      <dgm:prSet presAssocID="{BEE53417-3A40-43EA-99DB-4B2F6E36C4B7}" presName="parTxOnlySpace" presStyleCnt="0"/>
      <dgm:spPr/>
    </dgm:pt>
    <dgm:pt modelId="{01266720-2ECC-412D-9FD7-A6B14731BED5}" type="pres">
      <dgm:prSet presAssocID="{BFFE2526-E020-4683-9124-E9E6803CC167}" presName="parTxOnly" presStyleLbl="node1" presStyleIdx="4" presStyleCnt="5">
        <dgm:presLayoutVars>
          <dgm:chMax val="0"/>
          <dgm:chPref val="0"/>
          <dgm:bulletEnabled val="1"/>
        </dgm:presLayoutVars>
      </dgm:prSet>
      <dgm:spPr/>
    </dgm:pt>
  </dgm:ptLst>
  <dgm:cxnLst>
    <dgm:cxn modelId="{206DD744-89C1-4E6B-B05B-8F2324A421CB}" srcId="{306235D2-64CB-4C3B-9270-8872AE017AB4}" destId="{BFFE2526-E020-4683-9124-E9E6803CC167}" srcOrd="4" destOrd="0" parTransId="{C8CEABAD-E95A-4D1D-B954-AC3DE374C6C2}" sibTransId="{85810DA4-391E-4CDC-943C-5B5B134949FE}"/>
    <dgm:cxn modelId="{98917073-4357-407F-BFA3-68A1566B6A0E}" type="presOf" srcId="{BFFE2526-E020-4683-9124-E9E6803CC167}" destId="{01266720-2ECC-412D-9FD7-A6B14731BED5}" srcOrd="0" destOrd="0" presId="urn:microsoft.com/office/officeart/2005/8/layout/chevron1"/>
    <dgm:cxn modelId="{8196E578-B3E6-4152-9838-F37085CDED05}" srcId="{306235D2-64CB-4C3B-9270-8872AE017AB4}" destId="{C2F18D41-856A-4052-82A5-ACF3F991F7A3}" srcOrd="0" destOrd="0" parTransId="{80098635-769D-431E-8C42-8C1AB6DB82CF}" sibTransId="{2275F235-2C9E-4F2A-A92C-522483FCACC0}"/>
    <dgm:cxn modelId="{E810598D-EBE8-488C-A51B-4F331DD11109}" type="presOf" srcId="{306235D2-64CB-4C3B-9270-8872AE017AB4}" destId="{44AC7031-7385-4578-9501-DCF282324BED}" srcOrd="0" destOrd="0" presId="urn:microsoft.com/office/officeart/2005/8/layout/chevron1"/>
    <dgm:cxn modelId="{0367E597-6D81-4DE2-971C-F1FC10235A26}" type="presOf" srcId="{9C001F35-603E-49D7-9F3E-30836C91B618}" destId="{36A37651-88FB-4C0A-943C-ABDDC52611F2}" srcOrd="0" destOrd="0" presId="urn:microsoft.com/office/officeart/2005/8/layout/chevron1"/>
    <dgm:cxn modelId="{81CB43A8-DDF8-42AC-B3F6-9B70C366F9F4}" srcId="{306235D2-64CB-4C3B-9270-8872AE017AB4}" destId="{9C001F35-603E-49D7-9F3E-30836C91B618}" srcOrd="2" destOrd="0" parTransId="{CF7F331B-C0A4-4730-B476-8006937BD4D0}" sibTransId="{33DDC9D6-1B25-4EEB-BFF5-B4DC3022D5C6}"/>
    <dgm:cxn modelId="{176C48BB-1E17-417C-82B7-DB02430841E1}" srcId="{306235D2-64CB-4C3B-9270-8872AE017AB4}" destId="{794839E6-3445-478E-9B58-516F4C9CEB6D}" srcOrd="3" destOrd="0" parTransId="{4A0EF913-391F-46EE-8252-44767456B9D5}" sibTransId="{BEE53417-3A40-43EA-99DB-4B2F6E36C4B7}"/>
    <dgm:cxn modelId="{466C4EC5-C863-4740-B785-E96F1033495A}" type="presOf" srcId="{23468FDB-D8B8-4677-82FA-6E6D6E4DFDA4}" destId="{B5BDFC6C-9F64-41E1-A7C6-26351E224FC5}" srcOrd="0" destOrd="0" presId="urn:microsoft.com/office/officeart/2005/8/layout/chevron1"/>
    <dgm:cxn modelId="{FC0B57D4-8A66-4FA9-AEC8-8EFD330F1D87}" type="presOf" srcId="{C2F18D41-856A-4052-82A5-ACF3F991F7A3}" destId="{65774F89-B940-422F-9EC5-797A3358A8B4}" srcOrd="0" destOrd="0" presId="urn:microsoft.com/office/officeart/2005/8/layout/chevron1"/>
    <dgm:cxn modelId="{BDA9B2E3-6FC3-42E6-93AD-EE63945650DE}" srcId="{306235D2-64CB-4C3B-9270-8872AE017AB4}" destId="{23468FDB-D8B8-4677-82FA-6E6D6E4DFDA4}" srcOrd="1" destOrd="0" parTransId="{2FA9D843-88B6-4391-A524-1A9FE0938C49}" sibTransId="{0BDEC5DE-F873-48DA-9A88-96381F891F8F}"/>
    <dgm:cxn modelId="{6461A4E5-84E9-43FA-B819-F0422A22DE31}" type="presOf" srcId="{794839E6-3445-478E-9B58-516F4C9CEB6D}" destId="{A0ADF714-2318-4CFD-8F69-D21904F844C1}" srcOrd="0" destOrd="0" presId="urn:microsoft.com/office/officeart/2005/8/layout/chevron1"/>
    <dgm:cxn modelId="{0BB7A3D1-2FB0-498D-B5D7-1A777C200712}" type="presParOf" srcId="{44AC7031-7385-4578-9501-DCF282324BED}" destId="{65774F89-B940-422F-9EC5-797A3358A8B4}" srcOrd="0" destOrd="0" presId="urn:microsoft.com/office/officeart/2005/8/layout/chevron1"/>
    <dgm:cxn modelId="{B7AD8397-B905-43B4-A007-D528B6A54783}" type="presParOf" srcId="{44AC7031-7385-4578-9501-DCF282324BED}" destId="{6E6900E6-DC2C-4E59-9611-D9B08576BB62}" srcOrd="1" destOrd="0" presId="urn:microsoft.com/office/officeart/2005/8/layout/chevron1"/>
    <dgm:cxn modelId="{972D85F7-BDA9-4E78-B545-86818C4EAAEB}" type="presParOf" srcId="{44AC7031-7385-4578-9501-DCF282324BED}" destId="{B5BDFC6C-9F64-41E1-A7C6-26351E224FC5}" srcOrd="2" destOrd="0" presId="urn:microsoft.com/office/officeart/2005/8/layout/chevron1"/>
    <dgm:cxn modelId="{E059F29C-A134-4A78-B3F6-82892D27412B}" type="presParOf" srcId="{44AC7031-7385-4578-9501-DCF282324BED}" destId="{6D62AEFB-D3AC-4328-88AA-6FCCEEC3615E}" srcOrd="3" destOrd="0" presId="urn:microsoft.com/office/officeart/2005/8/layout/chevron1"/>
    <dgm:cxn modelId="{DC29209B-5ABE-48ED-8F94-1D96B146B8CF}" type="presParOf" srcId="{44AC7031-7385-4578-9501-DCF282324BED}" destId="{36A37651-88FB-4C0A-943C-ABDDC52611F2}" srcOrd="4" destOrd="0" presId="urn:microsoft.com/office/officeart/2005/8/layout/chevron1"/>
    <dgm:cxn modelId="{B3E51EE1-21F8-49BF-A66C-166AA6797383}" type="presParOf" srcId="{44AC7031-7385-4578-9501-DCF282324BED}" destId="{8FBB63CF-C6C3-4C8E-B41D-EC37CE68886E}" srcOrd="5" destOrd="0" presId="urn:microsoft.com/office/officeart/2005/8/layout/chevron1"/>
    <dgm:cxn modelId="{15A6B5DE-495C-4E67-BA37-78CF2893B46D}" type="presParOf" srcId="{44AC7031-7385-4578-9501-DCF282324BED}" destId="{A0ADF714-2318-4CFD-8F69-D21904F844C1}" srcOrd="6" destOrd="0" presId="urn:microsoft.com/office/officeart/2005/8/layout/chevron1"/>
    <dgm:cxn modelId="{2652920E-00BF-4830-98C0-83CF1124385E}" type="presParOf" srcId="{44AC7031-7385-4578-9501-DCF282324BED}" destId="{A79E661F-A011-4CB3-859A-6274BEA87827}" srcOrd="7" destOrd="0" presId="urn:microsoft.com/office/officeart/2005/8/layout/chevron1"/>
    <dgm:cxn modelId="{E8BC08F9-2699-4B79-894B-C60D3185F12C}" type="presParOf" srcId="{44AC7031-7385-4578-9501-DCF282324BED}" destId="{01266720-2ECC-412D-9FD7-A6B14731BED5}"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C2F18D41-856A-4052-82A5-ACF3F991F7A3}">
      <dgm:prSet phldrT="[Text]"/>
      <dgm:spPr/>
      <dgm:t>
        <a:bodyPr/>
        <a:lstStyle/>
        <a:p>
          <a:r>
            <a:rPr lang="en-US" dirty="0"/>
            <a:t>Import libraries and create a function to plot the confusion matrix</a:t>
          </a:r>
          <a:endParaRPr lang="en-CA" dirty="0"/>
        </a:p>
      </dgm:t>
    </dgm:pt>
    <dgm:pt modelId="{80098635-769D-431E-8C42-8C1AB6DB82CF}" type="parTrans" cxnId="{8196E578-B3E6-4152-9838-F37085CDED05}">
      <dgm:prSet/>
      <dgm:spPr/>
      <dgm:t>
        <a:bodyPr/>
        <a:lstStyle/>
        <a:p>
          <a:endParaRPr lang="en-CA"/>
        </a:p>
      </dgm:t>
    </dgm:pt>
    <dgm:pt modelId="{2275F235-2C9E-4F2A-A92C-522483FCACC0}" type="sibTrans" cxnId="{8196E578-B3E6-4152-9838-F37085CDED05}">
      <dgm:prSet/>
      <dgm:spPr/>
      <dgm:t>
        <a:bodyPr/>
        <a:lstStyle/>
        <a:p>
          <a:endParaRPr lang="en-CA"/>
        </a:p>
      </dgm:t>
    </dgm:pt>
    <dgm:pt modelId="{23468FDB-D8B8-4677-82FA-6E6D6E4DFDA4}">
      <dgm:prSet phldrT="[Text]"/>
      <dgm:spPr/>
      <dgm:t>
        <a:bodyPr/>
        <a:lstStyle/>
        <a:p>
          <a:r>
            <a:rPr lang="en-US" dirty="0"/>
            <a:t>Import the data and perform a standard scaling</a:t>
          </a:r>
          <a:endParaRPr lang="en-CA" dirty="0"/>
        </a:p>
      </dgm:t>
    </dgm:pt>
    <dgm:pt modelId="{2FA9D843-88B6-4391-A524-1A9FE0938C49}" type="parTrans" cxnId="{BDA9B2E3-6FC3-42E6-93AD-EE63945650DE}">
      <dgm:prSet/>
      <dgm:spPr/>
      <dgm:t>
        <a:bodyPr/>
        <a:lstStyle/>
        <a:p>
          <a:endParaRPr lang="en-CA"/>
        </a:p>
      </dgm:t>
    </dgm:pt>
    <dgm:pt modelId="{0BDEC5DE-F873-48DA-9A88-96381F891F8F}" type="sibTrans" cxnId="{BDA9B2E3-6FC3-42E6-93AD-EE63945650DE}">
      <dgm:prSet/>
      <dgm:spPr/>
      <dgm:t>
        <a:bodyPr/>
        <a:lstStyle/>
        <a:p>
          <a:endParaRPr lang="en-CA"/>
        </a:p>
      </dgm:t>
    </dgm:pt>
    <dgm:pt modelId="{9C001F35-603E-49D7-9F3E-30836C91B618}">
      <dgm:prSet phldrT="[Text]"/>
      <dgm:spPr/>
      <dgm:t>
        <a:bodyPr/>
        <a:lstStyle/>
        <a:p>
          <a:r>
            <a:rPr lang="en-US" dirty="0"/>
            <a:t>Split the data into training and testing sets (80-20)</a:t>
          </a:r>
          <a:endParaRPr lang="en-CA" dirty="0"/>
        </a:p>
      </dgm:t>
    </dgm:pt>
    <dgm:pt modelId="{CF7F331B-C0A4-4730-B476-8006937BD4D0}" type="parTrans" cxnId="{81CB43A8-DDF8-42AC-B3F6-9B70C366F9F4}">
      <dgm:prSet/>
      <dgm:spPr/>
      <dgm:t>
        <a:bodyPr/>
        <a:lstStyle/>
        <a:p>
          <a:endParaRPr lang="en-CA"/>
        </a:p>
      </dgm:t>
    </dgm:pt>
    <dgm:pt modelId="{33DDC9D6-1B25-4EEB-BFF5-B4DC3022D5C6}" type="sibTrans" cxnId="{81CB43A8-DDF8-42AC-B3F6-9B70C366F9F4}">
      <dgm:prSet/>
      <dgm:spPr/>
      <dgm:t>
        <a:bodyPr/>
        <a:lstStyle/>
        <a:p>
          <a:endParaRPr lang="en-CA"/>
        </a:p>
      </dgm:t>
    </dgm:pt>
    <dgm:pt modelId="{794839E6-3445-478E-9B58-516F4C9CEB6D}">
      <dgm:prSet/>
      <dgm:spPr/>
      <dgm:t>
        <a:bodyPr/>
        <a:lstStyle/>
        <a:p>
          <a:r>
            <a:rPr lang="en-US" dirty="0"/>
            <a:t>Test 4 models using </a:t>
          </a:r>
          <a:r>
            <a:rPr lang="en-US" dirty="0" err="1"/>
            <a:t>GridSearch</a:t>
          </a:r>
          <a:r>
            <a:rPr lang="en-US" dirty="0"/>
            <a:t>: Logistic regression, SVM, decision tree, KNN</a:t>
          </a:r>
          <a:endParaRPr lang="en-CA" dirty="0"/>
        </a:p>
      </dgm:t>
    </dgm:pt>
    <dgm:pt modelId="{4A0EF913-391F-46EE-8252-44767456B9D5}" type="parTrans" cxnId="{176C48BB-1E17-417C-82B7-DB02430841E1}">
      <dgm:prSet/>
      <dgm:spPr/>
      <dgm:t>
        <a:bodyPr/>
        <a:lstStyle/>
        <a:p>
          <a:endParaRPr lang="en-CA"/>
        </a:p>
      </dgm:t>
    </dgm:pt>
    <dgm:pt modelId="{BEE53417-3A40-43EA-99DB-4B2F6E36C4B7}" type="sibTrans" cxnId="{176C48BB-1E17-417C-82B7-DB02430841E1}">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65774F89-B940-422F-9EC5-797A3358A8B4}" type="pres">
      <dgm:prSet presAssocID="{C2F18D41-856A-4052-82A5-ACF3F991F7A3}" presName="parTxOnly" presStyleLbl="node1" presStyleIdx="0" presStyleCnt="4">
        <dgm:presLayoutVars>
          <dgm:chMax val="0"/>
          <dgm:chPref val="0"/>
          <dgm:bulletEnabled val="1"/>
        </dgm:presLayoutVars>
      </dgm:prSet>
      <dgm:spPr/>
    </dgm:pt>
    <dgm:pt modelId="{6E6900E6-DC2C-4E59-9611-D9B08576BB62}" type="pres">
      <dgm:prSet presAssocID="{2275F235-2C9E-4F2A-A92C-522483FCACC0}" presName="parTxOnlySpace" presStyleCnt="0"/>
      <dgm:spPr/>
    </dgm:pt>
    <dgm:pt modelId="{B5BDFC6C-9F64-41E1-A7C6-26351E224FC5}" type="pres">
      <dgm:prSet presAssocID="{23468FDB-D8B8-4677-82FA-6E6D6E4DFDA4}" presName="parTxOnly" presStyleLbl="node1" presStyleIdx="1" presStyleCnt="4">
        <dgm:presLayoutVars>
          <dgm:chMax val="0"/>
          <dgm:chPref val="0"/>
          <dgm:bulletEnabled val="1"/>
        </dgm:presLayoutVars>
      </dgm:prSet>
      <dgm:spPr/>
    </dgm:pt>
    <dgm:pt modelId="{6D62AEFB-D3AC-4328-88AA-6FCCEEC3615E}" type="pres">
      <dgm:prSet presAssocID="{0BDEC5DE-F873-48DA-9A88-96381F891F8F}" presName="parTxOnlySpace" presStyleCnt="0"/>
      <dgm:spPr/>
    </dgm:pt>
    <dgm:pt modelId="{36A37651-88FB-4C0A-943C-ABDDC52611F2}" type="pres">
      <dgm:prSet presAssocID="{9C001F35-603E-49D7-9F3E-30836C91B618}" presName="parTxOnly" presStyleLbl="node1" presStyleIdx="2" presStyleCnt="4">
        <dgm:presLayoutVars>
          <dgm:chMax val="0"/>
          <dgm:chPref val="0"/>
          <dgm:bulletEnabled val="1"/>
        </dgm:presLayoutVars>
      </dgm:prSet>
      <dgm:spPr/>
    </dgm:pt>
    <dgm:pt modelId="{8FBB63CF-C6C3-4C8E-B41D-EC37CE68886E}" type="pres">
      <dgm:prSet presAssocID="{33DDC9D6-1B25-4EEB-BFF5-B4DC3022D5C6}" presName="parTxOnlySpace" presStyleCnt="0"/>
      <dgm:spPr/>
    </dgm:pt>
    <dgm:pt modelId="{A0ADF714-2318-4CFD-8F69-D21904F844C1}" type="pres">
      <dgm:prSet presAssocID="{794839E6-3445-478E-9B58-516F4C9CEB6D}" presName="parTxOnly" presStyleLbl="node1" presStyleIdx="3" presStyleCnt="4">
        <dgm:presLayoutVars>
          <dgm:chMax val="0"/>
          <dgm:chPref val="0"/>
          <dgm:bulletEnabled val="1"/>
        </dgm:presLayoutVars>
      </dgm:prSet>
      <dgm:spPr/>
    </dgm:pt>
  </dgm:ptLst>
  <dgm:cxnLst>
    <dgm:cxn modelId="{8196E578-B3E6-4152-9838-F37085CDED05}" srcId="{306235D2-64CB-4C3B-9270-8872AE017AB4}" destId="{C2F18D41-856A-4052-82A5-ACF3F991F7A3}" srcOrd="0" destOrd="0" parTransId="{80098635-769D-431E-8C42-8C1AB6DB82CF}" sibTransId="{2275F235-2C9E-4F2A-A92C-522483FCACC0}"/>
    <dgm:cxn modelId="{E810598D-EBE8-488C-A51B-4F331DD11109}" type="presOf" srcId="{306235D2-64CB-4C3B-9270-8872AE017AB4}" destId="{44AC7031-7385-4578-9501-DCF282324BED}" srcOrd="0" destOrd="0" presId="urn:microsoft.com/office/officeart/2005/8/layout/chevron1"/>
    <dgm:cxn modelId="{0367E597-6D81-4DE2-971C-F1FC10235A26}" type="presOf" srcId="{9C001F35-603E-49D7-9F3E-30836C91B618}" destId="{36A37651-88FB-4C0A-943C-ABDDC52611F2}" srcOrd="0" destOrd="0" presId="urn:microsoft.com/office/officeart/2005/8/layout/chevron1"/>
    <dgm:cxn modelId="{81CB43A8-DDF8-42AC-B3F6-9B70C366F9F4}" srcId="{306235D2-64CB-4C3B-9270-8872AE017AB4}" destId="{9C001F35-603E-49D7-9F3E-30836C91B618}" srcOrd="2" destOrd="0" parTransId="{CF7F331B-C0A4-4730-B476-8006937BD4D0}" sibTransId="{33DDC9D6-1B25-4EEB-BFF5-B4DC3022D5C6}"/>
    <dgm:cxn modelId="{176C48BB-1E17-417C-82B7-DB02430841E1}" srcId="{306235D2-64CB-4C3B-9270-8872AE017AB4}" destId="{794839E6-3445-478E-9B58-516F4C9CEB6D}" srcOrd="3" destOrd="0" parTransId="{4A0EF913-391F-46EE-8252-44767456B9D5}" sibTransId="{BEE53417-3A40-43EA-99DB-4B2F6E36C4B7}"/>
    <dgm:cxn modelId="{466C4EC5-C863-4740-B785-E96F1033495A}" type="presOf" srcId="{23468FDB-D8B8-4677-82FA-6E6D6E4DFDA4}" destId="{B5BDFC6C-9F64-41E1-A7C6-26351E224FC5}" srcOrd="0" destOrd="0" presId="urn:microsoft.com/office/officeart/2005/8/layout/chevron1"/>
    <dgm:cxn modelId="{FC0B57D4-8A66-4FA9-AEC8-8EFD330F1D87}" type="presOf" srcId="{C2F18D41-856A-4052-82A5-ACF3F991F7A3}" destId="{65774F89-B940-422F-9EC5-797A3358A8B4}" srcOrd="0" destOrd="0" presId="urn:microsoft.com/office/officeart/2005/8/layout/chevron1"/>
    <dgm:cxn modelId="{BDA9B2E3-6FC3-42E6-93AD-EE63945650DE}" srcId="{306235D2-64CB-4C3B-9270-8872AE017AB4}" destId="{23468FDB-D8B8-4677-82FA-6E6D6E4DFDA4}" srcOrd="1" destOrd="0" parTransId="{2FA9D843-88B6-4391-A524-1A9FE0938C49}" sibTransId="{0BDEC5DE-F873-48DA-9A88-96381F891F8F}"/>
    <dgm:cxn modelId="{6461A4E5-84E9-43FA-B819-F0422A22DE31}" type="presOf" srcId="{794839E6-3445-478E-9B58-516F4C9CEB6D}" destId="{A0ADF714-2318-4CFD-8F69-D21904F844C1}" srcOrd="0" destOrd="0" presId="urn:microsoft.com/office/officeart/2005/8/layout/chevron1"/>
    <dgm:cxn modelId="{0BB7A3D1-2FB0-498D-B5D7-1A777C200712}" type="presParOf" srcId="{44AC7031-7385-4578-9501-DCF282324BED}" destId="{65774F89-B940-422F-9EC5-797A3358A8B4}" srcOrd="0" destOrd="0" presId="urn:microsoft.com/office/officeart/2005/8/layout/chevron1"/>
    <dgm:cxn modelId="{B7AD8397-B905-43B4-A007-D528B6A54783}" type="presParOf" srcId="{44AC7031-7385-4578-9501-DCF282324BED}" destId="{6E6900E6-DC2C-4E59-9611-D9B08576BB62}" srcOrd="1" destOrd="0" presId="urn:microsoft.com/office/officeart/2005/8/layout/chevron1"/>
    <dgm:cxn modelId="{972D85F7-BDA9-4E78-B545-86818C4EAAEB}" type="presParOf" srcId="{44AC7031-7385-4578-9501-DCF282324BED}" destId="{B5BDFC6C-9F64-41E1-A7C6-26351E224FC5}" srcOrd="2" destOrd="0" presId="urn:microsoft.com/office/officeart/2005/8/layout/chevron1"/>
    <dgm:cxn modelId="{E059F29C-A134-4A78-B3F6-82892D27412B}" type="presParOf" srcId="{44AC7031-7385-4578-9501-DCF282324BED}" destId="{6D62AEFB-D3AC-4328-88AA-6FCCEEC3615E}" srcOrd="3" destOrd="0" presId="urn:microsoft.com/office/officeart/2005/8/layout/chevron1"/>
    <dgm:cxn modelId="{DC29209B-5ABE-48ED-8F94-1D96B146B8CF}" type="presParOf" srcId="{44AC7031-7385-4578-9501-DCF282324BED}" destId="{36A37651-88FB-4C0A-943C-ABDDC52611F2}" srcOrd="4" destOrd="0" presId="urn:microsoft.com/office/officeart/2005/8/layout/chevron1"/>
    <dgm:cxn modelId="{B3E51EE1-21F8-49BF-A66C-166AA6797383}" type="presParOf" srcId="{44AC7031-7385-4578-9501-DCF282324BED}" destId="{8FBB63CF-C6C3-4C8E-B41D-EC37CE68886E}" srcOrd="5" destOrd="0" presId="urn:microsoft.com/office/officeart/2005/8/layout/chevron1"/>
    <dgm:cxn modelId="{15A6B5DE-495C-4E67-BA37-78CF2893B46D}" type="presParOf" srcId="{44AC7031-7385-4578-9501-DCF282324BED}" destId="{A0ADF714-2318-4CFD-8F69-D21904F844C1}"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6235D2-64CB-4C3B-9270-8872AE017AB4}" type="doc">
      <dgm:prSet loTypeId="urn:microsoft.com/office/officeart/2005/8/layout/chevron1" loCatId="process" qsTypeId="urn:microsoft.com/office/officeart/2005/8/quickstyle/simple1" qsCatId="simple" csTypeId="urn:microsoft.com/office/officeart/2005/8/colors/accent1_2" csCatId="accent1" phldr="1"/>
      <dgm:spPr/>
    </dgm:pt>
    <dgm:pt modelId="{0333110F-4514-4C22-A409-2DB0804D58B0}">
      <dgm:prSet/>
      <dgm:spPr/>
      <dgm:t>
        <a:bodyPr/>
        <a:lstStyle/>
        <a:p>
          <a:r>
            <a:rPr lang="fr-CA" dirty="0" err="1"/>
            <a:t>Calculate</a:t>
          </a:r>
          <a:r>
            <a:rPr lang="fr-CA" dirty="0"/>
            <a:t> the </a:t>
          </a:r>
          <a:r>
            <a:rPr lang="fr-CA" dirty="0" err="1"/>
            <a:t>accuracy</a:t>
          </a:r>
          <a:r>
            <a:rPr lang="fr-CA" dirty="0"/>
            <a:t> score for the test data</a:t>
          </a:r>
          <a:endParaRPr lang="en-CA" dirty="0"/>
        </a:p>
      </dgm:t>
    </dgm:pt>
    <dgm:pt modelId="{1F2118AB-7BBD-4F27-8FB4-D535990BD041}" type="parTrans" cxnId="{51AB4DB4-CC85-4FA0-AE07-7900E3B4F9CD}">
      <dgm:prSet/>
      <dgm:spPr/>
      <dgm:t>
        <a:bodyPr/>
        <a:lstStyle/>
        <a:p>
          <a:endParaRPr lang="en-CA"/>
        </a:p>
      </dgm:t>
    </dgm:pt>
    <dgm:pt modelId="{00A67945-CCD1-4A1B-9645-505D473D1AA3}" type="sibTrans" cxnId="{51AB4DB4-CC85-4FA0-AE07-7900E3B4F9CD}">
      <dgm:prSet/>
      <dgm:spPr/>
      <dgm:t>
        <a:bodyPr/>
        <a:lstStyle/>
        <a:p>
          <a:endParaRPr lang="en-CA"/>
        </a:p>
      </dgm:t>
    </dgm:pt>
    <dgm:pt modelId="{27A0B39F-A941-466E-8FD3-CAD6D69D58D5}">
      <dgm:prSet/>
      <dgm:spPr/>
      <dgm:t>
        <a:bodyPr/>
        <a:lstStyle/>
        <a:p>
          <a:r>
            <a:rPr lang="en-US" dirty="0"/>
            <a:t>Plot the accuracy scores for all models, for both the training and testing data</a:t>
          </a:r>
          <a:endParaRPr lang="en-CA" dirty="0"/>
        </a:p>
      </dgm:t>
    </dgm:pt>
    <dgm:pt modelId="{1A3A3880-D696-4980-BB44-D53AFD875961}" type="parTrans" cxnId="{1644BCF1-B4B3-4F0B-875E-20CFE0538B9B}">
      <dgm:prSet/>
      <dgm:spPr/>
      <dgm:t>
        <a:bodyPr/>
        <a:lstStyle/>
        <a:p>
          <a:endParaRPr lang="en-CA"/>
        </a:p>
      </dgm:t>
    </dgm:pt>
    <dgm:pt modelId="{45CD93EB-3861-484B-9C8F-E658A9F61CBB}" type="sibTrans" cxnId="{1644BCF1-B4B3-4F0B-875E-20CFE0538B9B}">
      <dgm:prSet/>
      <dgm:spPr/>
      <dgm:t>
        <a:bodyPr/>
        <a:lstStyle/>
        <a:p>
          <a:endParaRPr lang="en-CA"/>
        </a:p>
      </dgm:t>
    </dgm:pt>
    <dgm:pt modelId="{6B0037B4-E88A-47E9-B377-5B8D79D2DD28}">
      <dgm:prSet/>
      <dgm:spPr/>
      <dgm:t>
        <a:bodyPr/>
        <a:lstStyle/>
        <a:p>
          <a:r>
            <a:rPr lang="en-US" dirty="0"/>
            <a:t>Determine the best model given the accuracy score</a:t>
          </a:r>
          <a:endParaRPr lang="en-CA" dirty="0"/>
        </a:p>
      </dgm:t>
    </dgm:pt>
    <dgm:pt modelId="{377B6AAF-2766-43B3-BA04-F93A2897E760}" type="parTrans" cxnId="{2F8AC30F-62FC-4C82-AF8C-6FB1A45B80B8}">
      <dgm:prSet/>
      <dgm:spPr/>
      <dgm:t>
        <a:bodyPr/>
        <a:lstStyle/>
        <a:p>
          <a:endParaRPr lang="en-CA"/>
        </a:p>
      </dgm:t>
    </dgm:pt>
    <dgm:pt modelId="{AD5FFC82-9C63-4241-8F34-7A9CD63D21BF}" type="sibTrans" cxnId="{2F8AC30F-62FC-4C82-AF8C-6FB1A45B80B8}">
      <dgm:prSet/>
      <dgm:spPr/>
      <dgm:t>
        <a:bodyPr/>
        <a:lstStyle/>
        <a:p>
          <a:endParaRPr lang="en-CA"/>
        </a:p>
      </dgm:t>
    </dgm:pt>
    <dgm:pt modelId="{49C2A3F9-9134-4C0B-96D0-AFABD5A99153}">
      <dgm:prSet/>
      <dgm:spPr/>
      <dgm:t>
        <a:bodyPr/>
        <a:lstStyle/>
        <a:p>
          <a:r>
            <a:rPr lang="fr-CA" dirty="0"/>
            <a:t>Plot a confusion matrix for </a:t>
          </a:r>
          <a:r>
            <a:rPr lang="fr-CA" dirty="0" err="1"/>
            <a:t>each</a:t>
          </a:r>
          <a:r>
            <a:rPr lang="fr-CA" dirty="0"/>
            <a:t> model</a:t>
          </a:r>
          <a:endParaRPr lang="en-CA" dirty="0"/>
        </a:p>
      </dgm:t>
    </dgm:pt>
    <dgm:pt modelId="{A2DE1A64-FAA6-4C16-A9E9-B51809AF65BA}" type="parTrans" cxnId="{9BF78AF1-0881-403E-99C1-27573B0D3BDF}">
      <dgm:prSet/>
      <dgm:spPr/>
      <dgm:t>
        <a:bodyPr/>
        <a:lstStyle/>
        <a:p>
          <a:endParaRPr lang="en-CA"/>
        </a:p>
      </dgm:t>
    </dgm:pt>
    <dgm:pt modelId="{FAD6DA09-0AA9-4DF0-BADF-71C316E9D160}" type="sibTrans" cxnId="{9BF78AF1-0881-403E-99C1-27573B0D3BDF}">
      <dgm:prSet/>
      <dgm:spPr/>
      <dgm:t>
        <a:bodyPr/>
        <a:lstStyle/>
        <a:p>
          <a:endParaRPr lang="en-CA"/>
        </a:p>
      </dgm:t>
    </dgm:pt>
    <dgm:pt modelId="{44AC7031-7385-4578-9501-DCF282324BED}" type="pres">
      <dgm:prSet presAssocID="{306235D2-64CB-4C3B-9270-8872AE017AB4}" presName="Name0" presStyleCnt="0">
        <dgm:presLayoutVars>
          <dgm:dir/>
          <dgm:animLvl val="lvl"/>
          <dgm:resizeHandles val="exact"/>
        </dgm:presLayoutVars>
      </dgm:prSet>
      <dgm:spPr/>
    </dgm:pt>
    <dgm:pt modelId="{FCD4EB76-C0B7-40D1-ADCE-690C86CA6271}" type="pres">
      <dgm:prSet presAssocID="{49C2A3F9-9134-4C0B-96D0-AFABD5A99153}" presName="parTxOnly" presStyleLbl="node1" presStyleIdx="0" presStyleCnt="4">
        <dgm:presLayoutVars>
          <dgm:chMax val="0"/>
          <dgm:chPref val="0"/>
          <dgm:bulletEnabled val="1"/>
        </dgm:presLayoutVars>
      </dgm:prSet>
      <dgm:spPr/>
    </dgm:pt>
    <dgm:pt modelId="{2DF99F7B-71D9-49D9-951C-C65F636946D3}" type="pres">
      <dgm:prSet presAssocID="{FAD6DA09-0AA9-4DF0-BADF-71C316E9D160}" presName="parTxOnlySpace" presStyleCnt="0"/>
      <dgm:spPr/>
    </dgm:pt>
    <dgm:pt modelId="{0BA0DC22-5F2B-44DF-B211-414635F4F58B}" type="pres">
      <dgm:prSet presAssocID="{0333110F-4514-4C22-A409-2DB0804D58B0}" presName="parTxOnly" presStyleLbl="node1" presStyleIdx="1" presStyleCnt="4">
        <dgm:presLayoutVars>
          <dgm:chMax val="0"/>
          <dgm:chPref val="0"/>
          <dgm:bulletEnabled val="1"/>
        </dgm:presLayoutVars>
      </dgm:prSet>
      <dgm:spPr/>
    </dgm:pt>
    <dgm:pt modelId="{B18C9B1E-3F2E-46C2-8659-EAF848B9ABFB}" type="pres">
      <dgm:prSet presAssocID="{00A67945-CCD1-4A1B-9645-505D473D1AA3}" presName="parTxOnlySpace" presStyleCnt="0"/>
      <dgm:spPr/>
    </dgm:pt>
    <dgm:pt modelId="{6A4A0CBA-47A2-436C-81D6-2ADE78D18DD9}" type="pres">
      <dgm:prSet presAssocID="{27A0B39F-A941-466E-8FD3-CAD6D69D58D5}" presName="parTxOnly" presStyleLbl="node1" presStyleIdx="2" presStyleCnt="4">
        <dgm:presLayoutVars>
          <dgm:chMax val="0"/>
          <dgm:chPref val="0"/>
          <dgm:bulletEnabled val="1"/>
        </dgm:presLayoutVars>
      </dgm:prSet>
      <dgm:spPr/>
    </dgm:pt>
    <dgm:pt modelId="{93411C72-42A1-487A-93B2-4EED1F47BB44}" type="pres">
      <dgm:prSet presAssocID="{45CD93EB-3861-484B-9C8F-E658A9F61CBB}" presName="parTxOnlySpace" presStyleCnt="0"/>
      <dgm:spPr/>
    </dgm:pt>
    <dgm:pt modelId="{1F7A841A-9B28-4902-A48D-29FF132ED31D}" type="pres">
      <dgm:prSet presAssocID="{6B0037B4-E88A-47E9-B377-5B8D79D2DD28}" presName="parTxOnly" presStyleLbl="node1" presStyleIdx="3" presStyleCnt="4">
        <dgm:presLayoutVars>
          <dgm:chMax val="0"/>
          <dgm:chPref val="0"/>
          <dgm:bulletEnabled val="1"/>
        </dgm:presLayoutVars>
      </dgm:prSet>
      <dgm:spPr/>
    </dgm:pt>
  </dgm:ptLst>
  <dgm:cxnLst>
    <dgm:cxn modelId="{2F8AC30F-62FC-4C82-AF8C-6FB1A45B80B8}" srcId="{306235D2-64CB-4C3B-9270-8872AE017AB4}" destId="{6B0037B4-E88A-47E9-B377-5B8D79D2DD28}" srcOrd="3" destOrd="0" parTransId="{377B6AAF-2766-43B3-BA04-F93A2897E760}" sibTransId="{AD5FFC82-9C63-4241-8F34-7A9CD63D21BF}"/>
    <dgm:cxn modelId="{14BD2031-1BC2-4053-870D-113EFFC77636}" type="presOf" srcId="{49C2A3F9-9134-4C0B-96D0-AFABD5A99153}" destId="{FCD4EB76-C0B7-40D1-ADCE-690C86CA6271}" srcOrd="0" destOrd="0" presId="urn:microsoft.com/office/officeart/2005/8/layout/chevron1"/>
    <dgm:cxn modelId="{0E369D6D-1A4F-4CE6-BE11-5BBE020DB38A}" type="presOf" srcId="{27A0B39F-A941-466E-8FD3-CAD6D69D58D5}" destId="{6A4A0CBA-47A2-436C-81D6-2ADE78D18DD9}" srcOrd="0" destOrd="0" presId="urn:microsoft.com/office/officeart/2005/8/layout/chevron1"/>
    <dgm:cxn modelId="{E810598D-EBE8-488C-A51B-4F331DD11109}" type="presOf" srcId="{306235D2-64CB-4C3B-9270-8872AE017AB4}" destId="{44AC7031-7385-4578-9501-DCF282324BED}" srcOrd="0" destOrd="0" presId="urn:microsoft.com/office/officeart/2005/8/layout/chevron1"/>
    <dgm:cxn modelId="{DD004E8E-652D-488E-BBBC-8C56ACBCCFF3}" type="presOf" srcId="{6B0037B4-E88A-47E9-B377-5B8D79D2DD28}" destId="{1F7A841A-9B28-4902-A48D-29FF132ED31D}" srcOrd="0" destOrd="0" presId="urn:microsoft.com/office/officeart/2005/8/layout/chevron1"/>
    <dgm:cxn modelId="{51AB4DB4-CC85-4FA0-AE07-7900E3B4F9CD}" srcId="{306235D2-64CB-4C3B-9270-8872AE017AB4}" destId="{0333110F-4514-4C22-A409-2DB0804D58B0}" srcOrd="1" destOrd="0" parTransId="{1F2118AB-7BBD-4F27-8FB4-D535990BD041}" sibTransId="{00A67945-CCD1-4A1B-9645-505D473D1AA3}"/>
    <dgm:cxn modelId="{17278DD3-80AA-4EBF-9109-FB47B1659E0F}" type="presOf" srcId="{0333110F-4514-4C22-A409-2DB0804D58B0}" destId="{0BA0DC22-5F2B-44DF-B211-414635F4F58B}" srcOrd="0" destOrd="0" presId="urn:microsoft.com/office/officeart/2005/8/layout/chevron1"/>
    <dgm:cxn modelId="{9BF78AF1-0881-403E-99C1-27573B0D3BDF}" srcId="{306235D2-64CB-4C3B-9270-8872AE017AB4}" destId="{49C2A3F9-9134-4C0B-96D0-AFABD5A99153}" srcOrd="0" destOrd="0" parTransId="{A2DE1A64-FAA6-4C16-A9E9-B51809AF65BA}" sibTransId="{FAD6DA09-0AA9-4DF0-BADF-71C316E9D160}"/>
    <dgm:cxn modelId="{1644BCF1-B4B3-4F0B-875E-20CFE0538B9B}" srcId="{306235D2-64CB-4C3B-9270-8872AE017AB4}" destId="{27A0B39F-A941-466E-8FD3-CAD6D69D58D5}" srcOrd="2" destOrd="0" parTransId="{1A3A3880-D696-4980-BB44-D53AFD875961}" sibTransId="{45CD93EB-3861-484B-9C8F-E658A9F61CBB}"/>
    <dgm:cxn modelId="{0E1CA720-AB8B-4A41-AF97-24F4E64C7587}" type="presParOf" srcId="{44AC7031-7385-4578-9501-DCF282324BED}" destId="{FCD4EB76-C0B7-40D1-ADCE-690C86CA6271}" srcOrd="0" destOrd="0" presId="urn:microsoft.com/office/officeart/2005/8/layout/chevron1"/>
    <dgm:cxn modelId="{1BE39F2D-854A-4F0C-81B8-E169E9FF1846}" type="presParOf" srcId="{44AC7031-7385-4578-9501-DCF282324BED}" destId="{2DF99F7B-71D9-49D9-951C-C65F636946D3}" srcOrd="1" destOrd="0" presId="urn:microsoft.com/office/officeart/2005/8/layout/chevron1"/>
    <dgm:cxn modelId="{312D447B-585A-4F63-8DEF-1EF0CC0EDE35}" type="presParOf" srcId="{44AC7031-7385-4578-9501-DCF282324BED}" destId="{0BA0DC22-5F2B-44DF-B211-414635F4F58B}" srcOrd="2" destOrd="0" presId="urn:microsoft.com/office/officeart/2005/8/layout/chevron1"/>
    <dgm:cxn modelId="{35B7E83D-0632-465F-8EBE-C86C8767A79C}" type="presParOf" srcId="{44AC7031-7385-4578-9501-DCF282324BED}" destId="{B18C9B1E-3F2E-46C2-8659-EAF848B9ABFB}" srcOrd="3" destOrd="0" presId="urn:microsoft.com/office/officeart/2005/8/layout/chevron1"/>
    <dgm:cxn modelId="{706766AE-8DE5-4E9B-8A14-7D1170113EF6}" type="presParOf" srcId="{44AC7031-7385-4578-9501-DCF282324BED}" destId="{6A4A0CBA-47A2-436C-81D6-2ADE78D18DD9}" srcOrd="4" destOrd="0" presId="urn:microsoft.com/office/officeart/2005/8/layout/chevron1"/>
    <dgm:cxn modelId="{F9741796-F388-4105-A233-3D0F1BE35261}" type="presParOf" srcId="{44AC7031-7385-4578-9501-DCF282324BED}" destId="{93411C72-42A1-487A-93B2-4EED1F47BB44}" srcOrd="5" destOrd="0" presId="urn:microsoft.com/office/officeart/2005/8/layout/chevron1"/>
    <dgm:cxn modelId="{4A025852-0542-4D70-AD2D-3837563E6B84}" type="presParOf" srcId="{44AC7031-7385-4578-9501-DCF282324BED}" destId="{1F7A841A-9B28-4902-A48D-29FF132ED31D}"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74F89-B940-422F-9EC5-797A3358A8B4}">
      <dsp:nvSpPr>
        <dsp:cNvPr id="0" name=""/>
        <dsp:cNvSpPr/>
      </dsp:nvSpPr>
      <dsp:spPr>
        <a:xfrm>
          <a:off x="4957"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Import libraries and create useful functions</a:t>
          </a:r>
          <a:endParaRPr lang="en-CA" sz="1500" kern="1200" dirty="0"/>
        </a:p>
      </dsp:txBody>
      <dsp:txXfrm>
        <a:off x="582149" y="139217"/>
        <a:ext cx="1731575" cy="1154383"/>
      </dsp:txXfrm>
    </dsp:sp>
    <dsp:sp modelId="{B5BDFC6C-9F64-41E1-A7C6-26351E224FC5}">
      <dsp:nvSpPr>
        <dsp:cNvPr id="0" name=""/>
        <dsp:cNvSpPr/>
      </dsp:nvSpPr>
      <dsp:spPr>
        <a:xfrm>
          <a:off x="2602320"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Request the data from the URL (</a:t>
          </a:r>
          <a:r>
            <a:rPr lang="en-US" sz="1500" kern="1200" dirty="0" err="1"/>
            <a:t>json</a:t>
          </a:r>
          <a:r>
            <a:rPr lang="en-US" sz="1500" kern="1200" dirty="0"/>
            <a:t>)</a:t>
          </a:r>
          <a:endParaRPr lang="en-CA" sz="1500" kern="1200" dirty="0"/>
        </a:p>
      </dsp:txBody>
      <dsp:txXfrm>
        <a:off x="3179512" y="139217"/>
        <a:ext cx="1731575" cy="1154383"/>
      </dsp:txXfrm>
    </dsp:sp>
    <dsp:sp modelId="{36A37651-88FB-4C0A-943C-ABDDC52611F2}">
      <dsp:nvSpPr>
        <dsp:cNvPr id="0" name=""/>
        <dsp:cNvSpPr/>
      </dsp:nvSpPr>
      <dsp:spPr>
        <a:xfrm>
          <a:off x="5199682"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Convert the </a:t>
          </a:r>
          <a:r>
            <a:rPr lang="en-US" sz="1500" kern="1200" dirty="0" err="1"/>
            <a:t>json</a:t>
          </a:r>
          <a:r>
            <a:rPr lang="en-US" sz="1500" kern="1200" dirty="0"/>
            <a:t> into a Pandas </a:t>
          </a:r>
          <a:r>
            <a:rPr lang="en-US" sz="1500" kern="1200" dirty="0" err="1"/>
            <a:t>dataframe</a:t>
          </a:r>
          <a:endParaRPr lang="en-CA" sz="1500" kern="1200" dirty="0"/>
        </a:p>
      </dsp:txBody>
      <dsp:txXfrm>
        <a:off x="5776874" y="139217"/>
        <a:ext cx="1731575" cy="1154383"/>
      </dsp:txXfrm>
    </dsp:sp>
    <dsp:sp modelId="{A0ADF714-2318-4CFD-8F69-D21904F844C1}">
      <dsp:nvSpPr>
        <dsp:cNvPr id="0" name=""/>
        <dsp:cNvSpPr/>
      </dsp:nvSpPr>
      <dsp:spPr>
        <a:xfrm>
          <a:off x="7797044"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Get information about each launch using the ID and the custom functions</a:t>
          </a:r>
          <a:endParaRPr lang="en-CA" sz="1500" kern="1200" dirty="0"/>
        </a:p>
      </dsp:txBody>
      <dsp:txXfrm>
        <a:off x="8374236" y="139217"/>
        <a:ext cx="1731575" cy="1154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0DC22-5F2B-44DF-B211-414635F4F58B}">
      <dsp:nvSpPr>
        <dsp:cNvPr id="0" name=""/>
        <dsp:cNvSpPr/>
      </dsp:nvSpPr>
      <dsp:spPr>
        <a:xfrm>
          <a:off x="4957"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Construct the dataset and convert it to </a:t>
          </a:r>
          <a:r>
            <a:rPr lang="en-US" sz="1900" kern="1200" dirty="0" err="1"/>
            <a:t>dataframe</a:t>
          </a:r>
          <a:endParaRPr lang="en-CA" sz="1900" kern="1200" dirty="0"/>
        </a:p>
      </dsp:txBody>
      <dsp:txXfrm>
        <a:off x="563584" y="0"/>
        <a:ext cx="1768703" cy="1117254"/>
      </dsp:txXfrm>
    </dsp:sp>
    <dsp:sp modelId="{6A4A0CBA-47A2-436C-81D6-2ADE78D18DD9}">
      <dsp:nvSpPr>
        <dsp:cNvPr id="0" name=""/>
        <dsp:cNvSpPr/>
      </dsp:nvSpPr>
      <dsp:spPr>
        <a:xfrm>
          <a:off x="2602319"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Filter to keep only the Falcon 9 launches</a:t>
          </a:r>
          <a:endParaRPr lang="en-CA" sz="1900" kern="1200" dirty="0"/>
        </a:p>
      </dsp:txBody>
      <dsp:txXfrm>
        <a:off x="3160946" y="0"/>
        <a:ext cx="1768703" cy="1117254"/>
      </dsp:txXfrm>
    </dsp:sp>
    <dsp:sp modelId="{1F7A841A-9B28-4902-A48D-29FF132ED31D}">
      <dsp:nvSpPr>
        <dsp:cNvPr id="0" name=""/>
        <dsp:cNvSpPr/>
      </dsp:nvSpPr>
      <dsp:spPr>
        <a:xfrm>
          <a:off x="5199682"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Fill missing values using the average (for the Payload mass)</a:t>
          </a:r>
          <a:endParaRPr lang="en-CA" sz="1900" kern="1200" dirty="0"/>
        </a:p>
      </dsp:txBody>
      <dsp:txXfrm>
        <a:off x="5758309" y="0"/>
        <a:ext cx="1768703" cy="1117254"/>
      </dsp:txXfrm>
    </dsp:sp>
    <dsp:sp modelId="{2FF91B65-6EC9-4585-BFE1-2098D6A9F4AF}">
      <dsp:nvSpPr>
        <dsp:cNvPr id="0" name=""/>
        <dsp:cNvSpPr/>
      </dsp:nvSpPr>
      <dsp:spPr>
        <a:xfrm>
          <a:off x="7797044"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Export the data to a CSV</a:t>
          </a:r>
          <a:endParaRPr lang="en-CA" sz="1900" kern="1200" dirty="0"/>
        </a:p>
      </dsp:txBody>
      <dsp:txXfrm>
        <a:off x="8355671" y="0"/>
        <a:ext cx="1768703" cy="1117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74F89-B940-422F-9EC5-797A3358A8B4}">
      <dsp:nvSpPr>
        <dsp:cNvPr id="0" name=""/>
        <dsp:cNvSpPr/>
      </dsp:nvSpPr>
      <dsp:spPr>
        <a:xfrm>
          <a:off x="2855"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 and create useful functions</a:t>
          </a:r>
          <a:endParaRPr lang="en-CA" sz="1200" kern="1200" dirty="0"/>
        </a:p>
      </dsp:txBody>
      <dsp:txXfrm>
        <a:off x="511048" y="208216"/>
        <a:ext cx="1524581" cy="1016386"/>
      </dsp:txXfrm>
    </dsp:sp>
    <dsp:sp modelId="{B5BDFC6C-9F64-41E1-A7C6-26351E224FC5}">
      <dsp:nvSpPr>
        <dsp:cNvPr id="0" name=""/>
        <dsp:cNvSpPr/>
      </dsp:nvSpPr>
      <dsp:spPr>
        <a:xfrm>
          <a:off x="2289725"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Use the Request library to get the content of the page and create a </a:t>
          </a:r>
          <a:r>
            <a:rPr lang="en-US" sz="1200" kern="1200" dirty="0" err="1"/>
            <a:t>BeautifulSoup</a:t>
          </a:r>
          <a:r>
            <a:rPr lang="en-US" sz="1200" kern="1200" dirty="0"/>
            <a:t> object</a:t>
          </a:r>
          <a:endParaRPr lang="en-CA" sz="1200" kern="1200" dirty="0"/>
        </a:p>
      </dsp:txBody>
      <dsp:txXfrm>
        <a:off x="2797918" y="208216"/>
        <a:ext cx="1524581" cy="1016386"/>
      </dsp:txXfrm>
    </dsp:sp>
    <dsp:sp modelId="{36A37651-88FB-4C0A-943C-ABDDC52611F2}">
      <dsp:nvSpPr>
        <dsp:cNvPr id="0" name=""/>
        <dsp:cNvSpPr/>
      </dsp:nvSpPr>
      <dsp:spPr>
        <a:xfrm>
          <a:off x="4576596"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Extract the column headers/variable names from the table header</a:t>
          </a:r>
          <a:endParaRPr lang="en-CA" sz="1200" kern="1200" dirty="0"/>
        </a:p>
      </dsp:txBody>
      <dsp:txXfrm>
        <a:off x="5084789" y="208216"/>
        <a:ext cx="1524581" cy="1016386"/>
      </dsp:txXfrm>
    </dsp:sp>
    <dsp:sp modelId="{A0ADF714-2318-4CFD-8F69-D21904F844C1}">
      <dsp:nvSpPr>
        <dsp:cNvPr id="0" name=""/>
        <dsp:cNvSpPr/>
      </dsp:nvSpPr>
      <dsp:spPr>
        <a:xfrm>
          <a:off x="6863466"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Parse the launch tables to get the different information and store the contents in a </a:t>
          </a:r>
          <a:r>
            <a:rPr lang="en-US" sz="1200" kern="1200" dirty="0" err="1"/>
            <a:t>dictionnary</a:t>
          </a:r>
          <a:endParaRPr lang="en-CA" sz="1200" kern="1200" dirty="0"/>
        </a:p>
      </dsp:txBody>
      <dsp:txXfrm>
        <a:off x="7371659" y="208216"/>
        <a:ext cx="1524581" cy="1016386"/>
      </dsp:txXfrm>
    </dsp:sp>
    <dsp:sp modelId="{01266720-2ECC-412D-9FD7-A6B14731BED5}">
      <dsp:nvSpPr>
        <dsp:cNvPr id="0" name=""/>
        <dsp:cNvSpPr/>
      </dsp:nvSpPr>
      <dsp:spPr>
        <a:xfrm>
          <a:off x="9150337"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Convert the dictionary into a </a:t>
          </a:r>
          <a:r>
            <a:rPr lang="en-US" sz="1200" kern="1200" dirty="0" err="1"/>
            <a:t>dataframe</a:t>
          </a:r>
          <a:r>
            <a:rPr lang="en-US" sz="1200" kern="1200" dirty="0"/>
            <a:t> and export as a CSV</a:t>
          </a:r>
          <a:endParaRPr lang="en-CA" sz="1200" kern="1200" dirty="0"/>
        </a:p>
      </dsp:txBody>
      <dsp:txXfrm>
        <a:off x="9658530" y="208216"/>
        <a:ext cx="1524581" cy="1016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74F89-B940-422F-9EC5-797A3358A8B4}">
      <dsp:nvSpPr>
        <dsp:cNvPr id="0" name=""/>
        <dsp:cNvSpPr/>
      </dsp:nvSpPr>
      <dsp:spPr>
        <a:xfrm>
          <a:off x="2855"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Import libraries the previously extracted data</a:t>
          </a:r>
          <a:endParaRPr lang="en-CA" sz="1300" kern="1200" dirty="0"/>
        </a:p>
      </dsp:txBody>
      <dsp:txXfrm>
        <a:off x="511048" y="208216"/>
        <a:ext cx="1524581" cy="1016386"/>
      </dsp:txXfrm>
    </dsp:sp>
    <dsp:sp modelId="{B5BDFC6C-9F64-41E1-A7C6-26351E224FC5}">
      <dsp:nvSpPr>
        <dsp:cNvPr id="0" name=""/>
        <dsp:cNvSpPr/>
      </dsp:nvSpPr>
      <dsp:spPr>
        <a:xfrm>
          <a:off x="2289725"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Explore some statistics on the data: number of launch by site, by orbit and by mission outcome</a:t>
          </a:r>
          <a:endParaRPr lang="en-CA" sz="1300" kern="1200" dirty="0"/>
        </a:p>
      </dsp:txBody>
      <dsp:txXfrm>
        <a:off x="2797918" y="208216"/>
        <a:ext cx="1524581" cy="1016386"/>
      </dsp:txXfrm>
    </dsp:sp>
    <dsp:sp modelId="{36A37651-88FB-4C0A-943C-ABDDC52611F2}">
      <dsp:nvSpPr>
        <dsp:cNvPr id="0" name=""/>
        <dsp:cNvSpPr/>
      </dsp:nvSpPr>
      <dsp:spPr>
        <a:xfrm>
          <a:off x="4576596"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For the mission outcome, create a set of bad outcomes</a:t>
          </a:r>
          <a:endParaRPr lang="en-CA" sz="1300" kern="1200" dirty="0"/>
        </a:p>
      </dsp:txBody>
      <dsp:txXfrm>
        <a:off x="5084789" y="208216"/>
        <a:ext cx="1524581" cy="1016386"/>
      </dsp:txXfrm>
    </dsp:sp>
    <dsp:sp modelId="{A0ADF714-2318-4CFD-8F69-D21904F844C1}">
      <dsp:nvSpPr>
        <dsp:cNvPr id="0" name=""/>
        <dsp:cNvSpPr/>
      </dsp:nvSpPr>
      <dsp:spPr>
        <a:xfrm>
          <a:off x="6863466"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Using the bad outcome set, add a </a:t>
          </a:r>
          <a:r>
            <a:rPr lang="en-US" sz="1300" kern="1200" dirty="0" err="1"/>
            <a:t>landing_class</a:t>
          </a:r>
          <a:r>
            <a:rPr lang="en-US" sz="1300" kern="1200" dirty="0"/>
            <a:t> variable (1 or 0)</a:t>
          </a:r>
          <a:endParaRPr lang="en-CA" sz="1300" kern="1200" dirty="0"/>
        </a:p>
      </dsp:txBody>
      <dsp:txXfrm>
        <a:off x="7371659" y="208216"/>
        <a:ext cx="1524581" cy="1016386"/>
      </dsp:txXfrm>
    </dsp:sp>
    <dsp:sp modelId="{01266720-2ECC-412D-9FD7-A6B14731BED5}">
      <dsp:nvSpPr>
        <dsp:cNvPr id="0" name=""/>
        <dsp:cNvSpPr/>
      </dsp:nvSpPr>
      <dsp:spPr>
        <a:xfrm>
          <a:off x="9150337" y="208216"/>
          <a:ext cx="2540967" cy="10163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Export data into CSV format</a:t>
          </a:r>
          <a:endParaRPr lang="en-CA" sz="1300" kern="1200" dirty="0"/>
        </a:p>
      </dsp:txBody>
      <dsp:txXfrm>
        <a:off x="9658530" y="208216"/>
        <a:ext cx="1524581" cy="10163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74F89-B940-422F-9EC5-797A3358A8B4}">
      <dsp:nvSpPr>
        <dsp:cNvPr id="0" name=""/>
        <dsp:cNvSpPr/>
      </dsp:nvSpPr>
      <dsp:spPr>
        <a:xfrm>
          <a:off x="4957"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Import libraries and create a function to plot the confusion matrix</a:t>
          </a:r>
          <a:endParaRPr lang="en-CA" sz="1600" kern="1200" dirty="0"/>
        </a:p>
      </dsp:txBody>
      <dsp:txXfrm>
        <a:off x="582149" y="139217"/>
        <a:ext cx="1731575" cy="1154383"/>
      </dsp:txXfrm>
    </dsp:sp>
    <dsp:sp modelId="{B5BDFC6C-9F64-41E1-A7C6-26351E224FC5}">
      <dsp:nvSpPr>
        <dsp:cNvPr id="0" name=""/>
        <dsp:cNvSpPr/>
      </dsp:nvSpPr>
      <dsp:spPr>
        <a:xfrm>
          <a:off x="2602320"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Import the data and perform a standard scaling</a:t>
          </a:r>
          <a:endParaRPr lang="en-CA" sz="1600" kern="1200" dirty="0"/>
        </a:p>
      </dsp:txBody>
      <dsp:txXfrm>
        <a:off x="3179512" y="139217"/>
        <a:ext cx="1731575" cy="1154383"/>
      </dsp:txXfrm>
    </dsp:sp>
    <dsp:sp modelId="{36A37651-88FB-4C0A-943C-ABDDC52611F2}">
      <dsp:nvSpPr>
        <dsp:cNvPr id="0" name=""/>
        <dsp:cNvSpPr/>
      </dsp:nvSpPr>
      <dsp:spPr>
        <a:xfrm>
          <a:off x="5199682"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Split the data into training and testing sets (80-20)</a:t>
          </a:r>
          <a:endParaRPr lang="en-CA" sz="1600" kern="1200" dirty="0"/>
        </a:p>
      </dsp:txBody>
      <dsp:txXfrm>
        <a:off x="5776874" y="139217"/>
        <a:ext cx="1731575" cy="1154383"/>
      </dsp:txXfrm>
    </dsp:sp>
    <dsp:sp modelId="{A0ADF714-2318-4CFD-8F69-D21904F844C1}">
      <dsp:nvSpPr>
        <dsp:cNvPr id="0" name=""/>
        <dsp:cNvSpPr/>
      </dsp:nvSpPr>
      <dsp:spPr>
        <a:xfrm>
          <a:off x="7797044" y="139217"/>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Test 4 models using </a:t>
          </a:r>
          <a:r>
            <a:rPr lang="en-US" sz="1600" kern="1200" dirty="0" err="1"/>
            <a:t>GridSearch</a:t>
          </a:r>
          <a:r>
            <a:rPr lang="en-US" sz="1600" kern="1200" dirty="0"/>
            <a:t>: Logistic regression, SVM, decision tree, KNN</a:t>
          </a:r>
          <a:endParaRPr lang="en-CA" sz="1600" kern="1200" dirty="0"/>
        </a:p>
      </dsp:txBody>
      <dsp:txXfrm>
        <a:off x="8374236" y="139217"/>
        <a:ext cx="1731575" cy="11543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4EB76-C0B7-40D1-ADCE-690C86CA6271}">
      <dsp:nvSpPr>
        <dsp:cNvPr id="0" name=""/>
        <dsp:cNvSpPr/>
      </dsp:nvSpPr>
      <dsp:spPr>
        <a:xfrm>
          <a:off x="4957"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CA" sz="1500" kern="1200" dirty="0"/>
            <a:t>Plot a confusion matrix for </a:t>
          </a:r>
          <a:r>
            <a:rPr lang="fr-CA" sz="1500" kern="1200" dirty="0" err="1"/>
            <a:t>each</a:t>
          </a:r>
          <a:r>
            <a:rPr lang="fr-CA" sz="1500" kern="1200" dirty="0"/>
            <a:t> model</a:t>
          </a:r>
          <a:endParaRPr lang="en-CA" sz="1500" kern="1200" dirty="0"/>
        </a:p>
      </dsp:txBody>
      <dsp:txXfrm>
        <a:off x="563584" y="0"/>
        <a:ext cx="1768703" cy="1117254"/>
      </dsp:txXfrm>
    </dsp:sp>
    <dsp:sp modelId="{0BA0DC22-5F2B-44DF-B211-414635F4F58B}">
      <dsp:nvSpPr>
        <dsp:cNvPr id="0" name=""/>
        <dsp:cNvSpPr/>
      </dsp:nvSpPr>
      <dsp:spPr>
        <a:xfrm>
          <a:off x="2602319"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CA" sz="1500" kern="1200" dirty="0" err="1"/>
            <a:t>Calculate</a:t>
          </a:r>
          <a:r>
            <a:rPr lang="fr-CA" sz="1500" kern="1200" dirty="0"/>
            <a:t> the </a:t>
          </a:r>
          <a:r>
            <a:rPr lang="fr-CA" sz="1500" kern="1200" dirty="0" err="1"/>
            <a:t>accuracy</a:t>
          </a:r>
          <a:r>
            <a:rPr lang="fr-CA" sz="1500" kern="1200" dirty="0"/>
            <a:t> score for the test data</a:t>
          </a:r>
          <a:endParaRPr lang="en-CA" sz="1500" kern="1200" dirty="0"/>
        </a:p>
      </dsp:txBody>
      <dsp:txXfrm>
        <a:off x="3160946" y="0"/>
        <a:ext cx="1768703" cy="1117254"/>
      </dsp:txXfrm>
    </dsp:sp>
    <dsp:sp modelId="{6A4A0CBA-47A2-436C-81D6-2ADE78D18DD9}">
      <dsp:nvSpPr>
        <dsp:cNvPr id="0" name=""/>
        <dsp:cNvSpPr/>
      </dsp:nvSpPr>
      <dsp:spPr>
        <a:xfrm>
          <a:off x="5199682"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Plot the accuracy scores for all models, for both the training and testing data</a:t>
          </a:r>
          <a:endParaRPr lang="en-CA" sz="1500" kern="1200" dirty="0"/>
        </a:p>
      </dsp:txBody>
      <dsp:txXfrm>
        <a:off x="5758309" y="0"/>
        <a:ext cx="1768703" cy="1117254"/>
      </dsp:txXfrm>
    </dsp:sp>
    <dsp:sp modelId="{1F7A841A-9B28-4902-A48D-29FF132ED31D}">
      <dsp:nvSpPr>
        <dsp:cNvPr id="0" name=""/>
        <dsp:cNvSpPr/>
      </dsp:nvSpPr>
      <dsp:spPr>
        <a:xfrm>
          <a:off x="7797044" y="0"/>
          <a:ext cx="2885957" cy="11172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Determine the best model given the accuracy score</a:t>
          </a:r>
          <a:endParaRPr lang="en-CA" sz="1500" kern="1200" dirty="0"/>
        </a:p>
      </dsp:txBody>
      <dsp:txXfrm>
        <a:off x="8355671" y="0"/>
        <a:ext cx="1768703" cy="11172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exandreLR/CapstoneProjet/blob/6e0c996875a17000371bf832d191715f7519ee6f/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exandreLR/CapstoneProjet/blob/3b8e3b9d60e068326eda4ae4ace226cfcc348bd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xandreLR/CapstoneProjet/blob/dcd76cf82edb4ed1b3a2a1515b3cbaada81b9fe5/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exandreLR/CapstoneProjet/blob/9411639f541e755bfac61b073234865ca83f625f/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hyperlink" Target="https://github.com/AlexandreLR/CapstoneProjet/blob/0299a11386718c1d99b3de5d9f6e6b440cfdb007/Machine%20learning%20prediction%20lab.ipynb" TargetMode="External"/><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github.com/AlexandreLR/CapstoneProjet/blob/579947c7ac412eb9b24f404360d0a7b0b0605b3f/Data%20collection.ipynb"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lexandreLR/CapstoneProjet/blob/579947c7ac412eb9b24f404360d0a7b0b0605b3f/Data%20collection%20-%20Web%20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AlexandreLR/CapstoneProjet/blob/579947c7ac412eb9b24f404360d0a7b0b0605b3f/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786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Alexandre Leblanc-Richard</a:t>
            </a:r>
          </a:p>
          <a:p>
            <a:r>
              <a:rPr lang="en-US" dirty="0">
                <a:solidFill>
                  <a:schemeClr val="bg2"/>
                </a:solidFill>
                <a:latin typeface="Abadi" panose="020B0604020104020204" pitchFamily="34" charset="0"/>
                <a:ea typeface="SF Pro" pitchFamily="2" charset="0"/>
                <a:cs typeface="SF Pro" pitchFamily="2" charset="0"/>
              </a:rPr>
              <a:t>2023-04-16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200"/>
            <a:ext cx="10515601" cy="4703763"/>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Plotted charts:</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a:rPr>
              <a:t>Scatter plots to show the relation and present any potential correlation between the variables</a:t>
            </a:r>
          </a:p>
          <a:p>
            <a:pPr marL="1257300" lvl="2" indent="-342900">
              <a:lnSpc>
                <a:spcPct val="100000"/>
              </a:lnSpc>
              <a:spcBef>
                <a:spcPts val="1400"/>
              </a:spcBef>
              <a:buFont typeface="+mj-lt"/>
              <a:buAutoNum type="arabicPeriod"/>
            </a:pPr>
            <a:r>
              <a:rPr lang="en-US" sz="1600" dirty="0">
                <a:solidFill>
                  <a:schemeClr val="accent3">
                    <a:lumMod val="25000"/>
                  </a:schemeClr>
                </a:solidFill>
                <a:latin typeface="Abadi"/>
              </a:rPr>
              <a:t>Payload mass vs flight number</a:t>
            </a:r>
          </a:p>
          <a:p>
            <a:pPr marL="1257300" lvl="2" indent="-342900">
              <a:lnSpc>
                <a:spcPct val="100000"/>
              </a:lnSpc>
              <a:spcBef>
                <a:spcPts val="1400"/>
              </a:spcBef>
              <a:buFont typeface="+mj-lt"/>
              <a:buAutoNum type="arabicPeriod"/>
            </a:pPr>
            <a:r>
              <a:rPr lang="en-US" sz="1600" dirty="0">
                <a:solidFill>
                  <a:schemeClr val="accent3">
                    <a:lumMod val="25000"/>
                  </a:schemeClr>
                </a:solidFill>
                <a:latin typeface="Abadi"/>
              </a:rPr>
              <a:t>Launch site vs flight number</a:t>
            </a:r>
          </a:p>
          <a:p>
            <a:pPr marL="1257300" lvl="2" indent="-342900">
              <a:lnSpc>
                <a:spcPct val="100000"/>
              </a:lnSpc>
              <a:spcBef>
                <a:spcPts val="1400"/>
              </a:spcBef>
              <a:buFont typeface="+mj-lt"/>
              <a:buAutoNum type="arabicPeriod"/>
            </a:pPr>
            <a:r>
              <a:rPr lang="en-US" sz="1600" dirty="0">
                <a:solidFill>
                  <a:schemeClr val="accent3">
                    <a:lumMod val="25000"/>
                  </a:schemeClr>
                </a:solidFill>
                <a:latin typeface="Abadi"/>
              </a:rPr>
              <a:t>Launch site vs payload mass</a:t>
            </a:r>
          </a:p>
          <a:p>
            <a:pPr marL="1257300" lvl="2" indent="-342900">
              <a:lnSpc>
                <a:spcPct val="100000"/>
              </a:lnSpc>
              <a:spcBef>
                <a:spcPts val="1400"/>
              </a:spcBef>
              <a:buFont typeface="+mj-lt"/>
              <a:buAutoNum type="arabicPeriod"/>
            </a:pPr>
            <a:r>
              <a:rPr lang="en-US" sz="1600" dirty="0">
                <a:solidFill>
                  <a:schemeClr val="accent3">
                    <a:lumMod val="25000"/>
                  </a:schemeClr>
                </a:solidFill>
                <a:latin typeface="Abadi"/>
              </a:rPr>
              <a:t>Orbit vs flight number</a:t>
            </a:r>
          </a:p>
          <a:p>
            <a:pPr marL="1257300" lvl="2" indent="-342900">
              <a:lnSpc>
                <a:spcPct val="100000"/>
              </a:lnSpc>
              <a:spcBef>
                <a:spcPts val="1400"/>
              </a:spcBef>
              <a:buFont typeface="+mj-lt"/>
              <a:buAutoNum type="arabicPeriod"/>
            </a:pPr>
            <a:r>
              <a:rPr lang="en-US" sz="1600" dirty="0">
                <a:solidFill>
                  <a:schemeClr val="accent3">
                    <a:lumMod val="25000"/>
                  </a:schemeClr>
                </a:solidFill>
                <a:latin typeface="Abadi"/>
              </a:rPr>
              <a:t>Orbit vs payload mass</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a:rPr>
              <a:t>Bar chart to compare success rate by orbit</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a:rPr>
              <a:t>Line chart to show the evolution of the success rate over the years</a:t>
            </a:r>
          </a:p>
          <a:p>
            <a:pPr>
              <a:lnSpc>
                <a:spcPct val="100000"/>
              </a:lnSpc>
              <a:spcBef>
                <a:spcPts val="1400"/>
              </a:spcBef>
            </a:pPr>
            <a:r>
              <a:rPr lang="en-US" sz="1600" dirty="0">
                <a:solidFill>
                  <a:schemeClr val="accent3">
                    <a:lumMod val="25000"/>
                  </a:schemeClr>
                </a:solidFill>
                <a:latin typeface="Abadi" panose="020B0604020104020204" pitchFamily="34" charset="0"/>
              </a:rPr>
              <a:t>Link: </a:t>
            </a:r>
            <a:r>
              <a:rPr lang="en-US" sz="1600" dirty="0">
                <a:solidFill>
                  <a:schemeClr val="accent3">
                    <a:lumMod val="25000"/>
                  </a:schemeClr>
                </a:solidFill>
                <a:latin typeface="Abadi" panose="020B0604020104020204" pitchFamily="34" charset="0"/>
                <a:hlinkClick r:id="rId3"/>
              </a:rPr>
              <a:t>https://github.com/AlexandreLR/CapstoneProjet/blob/6e0c996875a17000371bf832d191715f7519ee6f/EDA%20with%20Data%20Visualization.ipynb</a:t>
            </a:r>
            <a:endParaRPr lang="en-US" sz="16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2080"/>
            <a:ext cx="10515600" cy="475583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List of queries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Names of the different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for launch sites starting with CCA (using LIKE and wildcard “%”)</a:t>
            </a:r>
          </a:p>
          <a:p>
            <a:pPr lvl="1">
              <a:lnSpc>
                <a:spcPct val="100000"/>
              </a:lnSpc>
              <a:spcBef>
                <a:spcPts val="1400"/>
              </a:spcBef>
            </a:pPr>
            <a:r>
              <a:rPr lang="en-US" sz="1400" dirty="0">
                <a:solidFill>
                  <a:schemeClr val="accent3">
                    <a:lumMod val="25000"/>
                  </a:schemeClr>
                </a:solidFill>
                <a:latin typeface="Abadi" panose="020B0604020104020204" pitchFamily="34" charset="0"/>
              </a:rPr>
              <a:t>Total payload mass carried by boosters launched by NASA</a:t>
            </a:r>
          </a:p>
          <a:p>
            <a:pPr lvl="1">
              <a:lnSpc>
                <a:spcPct val="100000"/>
              </a:lnSpc>
              <a:spcBef>
                <a:spcPts val="1400"/>
              </a:spcBef>
            </a:pPr>
            <a:r>
              <a:rPr lang="en-US" sz="1400" dirty="0">
                <a:solidFill>
                  <a:schemeClr val="accent3">
                    <a:lumMod val="25000"/>
                  </a:schemeClr>
                </a:solidFill>
                <a:latin typeface="Abadi" panose="020B0604020104020204" pitchFamily="34" charset="0"/>
              </a:rPr>
              <a:t>Average payload mass for the Falcon 9 booster version 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boosters with success for landing on drone ships with a payload mass between 4,000 and 6,000 kg</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total number of mission outcomes by outcome type (success or failure)</a:t>
            </a:r>
          </a:p>
          <a:p>
            <a:pPr lvl="1">
              <a:lnSpc>
                <a:spcPct val="100000"/>
              </a:lnSpc>
              <a:spcBef>
                <a:spcPts val="1400"/>
              </a:spcBef>
            </a:pPr>
            <a:r>
              <a:rPr lang="en-US" sz="1400" dirty="0">
                <a:solidFill>
                  <a:schemeClr val="accent3">
                    <a:lumMod val="25000"/>
                  </a:schemeClr>
                </a:solidFill>
                <a:latin typeface="Abadi" panose="020B0604020104020204" pitchFamily="34" charset="0"/>
              </a:rPr>
              <a:t>List of booster version that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,booster versions,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successful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between the date 04-06-2010 and 20-03-2017 in descending order</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Link: </a:t>
            </a:r>
            <a:r>
              <a:rPr lang="en-US" sz="1200" dirty="0">
                <a:solidFill>
                  <a:schemeClr val="accent3">
                    <a:lumMod val="25000"/>
                  </a:schemeClr>
                </a:solidFill>
                <a:latin typeface="Abadi" panose="020B0604020104020204" pitchFamily="34" charset="0"/>
                <a:hlinkClick r:id="rId3"/>
              </a:rPr>
              <a:t>https://github.com/AlexandreLR/CapstoneProjet/blob/3b8e3b9d60e068326eda4ae4ace226cfcc348bd2/EDA%20with%20SQL.ipynb</a:t>
            </a:r>
            <a:endParaRPr lang="en-US" sz="12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Add map markers for launch sites to view the location of all the launch sites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Mark success and failures by launch site by adding a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  This allows to quickly view which sites have the most success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Calculate the launch site distance to its proximities using a map marker and an icon to show the distance on the map along with a line.  This will allow us to determine where an ideal launch site should be </a:t>
            </a:r>
            <a:r>
              <a:rPr lang="en-US" sz="1800" dirty="0" err="1">
                <a:solidFill>
                  <a:schemeClr val="accent3">
                    <a:lumMod val="25000"/>
                  </a:schemeClr>
                </a:solidFill>
                <a:latin typeface="Abadi" panose="020B0604020104020204" pitchFamily="34" charset="0"/>
              </a:rPr>
              <a:t>positionned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Link: </a:t>
            </a:r>
            <a:r>
              <a:rPr lang="en-US" sz="1800" dirty="0">
                <a:solidFill>
                  <a:schemeClr val="accent3">
                    <a:lumMod val="25000"/>
                  </a:schemeClr>
                </a:solidFill>
                <a:latin typeface="Abadi" panose="020B0604020104020204" pitchFamily="34" charset="0"/>
                <a:hlinkClick r:id="rId3"/>
              </a:rPr>
              <a:t>https://github.com/AlexandreLR/CapstoneProjet/blob/dcd76cf82edb4ed1b3a2a1515b3cbaada81b9fe5/Interactive%20Visual%20Analytics%20with%20Folium%20lab.ipynb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a pie chart to show the success rate by launch site to determine which launch site has the most success</a:t>
            </a:r>
          </a:p>
          <a:p>
            <a:pPr>
              <a:lnSpc>
                <a:spcPct val="100000"/>
              </a:lnSpc>
              <a:spcBef>
                <a:spcPts val="1400"/>
              </a:spcBef>
            </a:pPr>
            <a:r>
              <a:rPr lang="en-US" sz="2200" dirty="0">
                <a:solidFill>
                  <a:schemeClr val="accent3">
                    <a:lumMod val="25000"/>
                  </a:schemeClr>
                </a:solidFill>
                <a:latin typeface="Abadi" panose="020B0604020104020204" pitchFamily="34" charset="0"/>
              </a:rPr>
              <a:t>Added a scatter plot to show the relation between then payload mass, the success rate and the booster version.  This allows us to determine which version of the booster is best suited for each payload mass category.</a:t>
            </a:r>
          </a:p>
          <a:p>
            <a:pPr>
              <a:lnSpc>
                <a:spcPct val="100000"/>
              </a:lnSpc>
              <a:spcBef>
                <a:spcPts val="1400"/>
              </a:spcBef>
            </a:pPr>
            <a:r>
              <a:rPr lang="en-US" sz="2200" dirty="0">
                <a:solidFill>
                  <a:schemeClr val="accent3">
                    <a:lumMod val="25000"/>
                  </a:schemeClr>
                </a:solidFill>
                <a:latin typeface="Abadi" panose="020B0604020104020204" pitchFamily="34" charset="0"/>
              </a:rPr>
              <a:t>Both visuals can be filtered by launch site for more details </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https://github.com/AlexandreLR/CapstoneProjet/blob/9411639f541e755bfac61b073234865ca83f625f/spacex_dash_app.py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04036"/>
            <a:ext cx="10884277" cy="13215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model was tested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a list of different parameters depending on the model used</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https://github.com/AlexandreLR/CapstoneProjet/blob/0299a11386718c1d99b3de5d9f6e6b440cfdb007/Machine%20learning%20prediction%20lab.ipynb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75484E7-2EB8-8A40-10C6-B7C4DF66A563}"/>
              </a:ext>
            </a:extLst>
          </p:cNvPr>
          <p:cNvGraphicFramePr/>
          <p:nvPr>
            <p:extLst>
              <p:ext uri="{D42A27DB-BD31-4B8C-83A1-F6EECF244321}">
                <p14:modId xmlns:p14="http://schemas.microsoft.com/office/powerpoint/2010/main" val="3709713578"/>
              </p:ext>
            </p:extLst>
          </p:nvPr>
        </p:nvGraphicFramePr>
        <p:xfrm>
          <a:off x="770010" y="1595120"/>
          <a:ext cx="10687961" cy="1432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9BE22186-6840-B4A2-540A-5D848E9269F8}"/>
              </a:ext>
            </a:extLst>
          </p:cNvPr>
          <p:cNvGraphicFramePr/>
          <p:nvPr>
            <p:extLst>
              <p:ext uri="{D42A27DB-BD31-4B8C-83A1-F6EECF244321}">
                <p14:modId xmlns:p14="http://schemas.microsoft.com/office/powerpoint/2010/main" val="4102273308"/>
              </p:ext>
            </p:extLst>
          </p:nvPr>
        </p:nvGraphicFramePr>
        <p:xfrm>
          <a:off x="770011" y="3429000"/>
          <a:ext cx="10687960" cy="11172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7" name="Connector: Elbow 6">
            <a:extLst>
              <a:ext uri="{FF2B5EF4-FFF2-40B4-BE49-F238E27FC236}">
                <a16:creationId xmlns:a16="http://schemas.microsoft.com/office/drawing/2014/main" id="{82ED9381-357D-2538-413E-8638CC869843}"/>
              </a:ext>
            </a:extLst>
          </p:cNvPr>
          <p:cNvCxnSpPr>
            <a:cxnSpLocks/>
            <a:stCxn id="2" idx="3"/>
            <a:endCxn id="6" idx="1"/>
          </p:cNvCxnSpPr>
          <p:nvPr/>
        </p:nvCxnSpPr>
        <p:spPr>
          <a:xfrm flipH="1">
            <a:off x="770011" y="2311529"/>
            <a:ext cx="10687960" cy="1676098"/>
          </a:xfrm>
          <a:prstGeom prst="bentConnector5">
            <a:avLst>
              <a:gd name="adj1" fmla="val -2139"/>
              <a:gd name="adj2" fmla="val 54707"/>
              <a:gd name="adj3" fmla="val 1021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5E47370-1357-5CE4-5ED3-1CC7AA7024DD}"/>
              </a:ext>
            </a:extLst>
          </p:cNvPr>
          <p:cNvPicPr>
            <a:picLocks noChangeAspect="1"/>
          </p:cNvPicPr>
          <p:nvPr/>
        </p:nvPicPr>
        <p:blipFill>
          <a:blip r:embed="rId3"/>
          <a:stretch>
            <a:fillRect/>
          </a:stretch>
        </p:blipFill>
        <p:spPr>
          <a:xfrm>
            <a:off x="190891" y="1687841"/>
            <a:ext cx="11836400" cy="2267721"/>
          </a:xfrm>
          <a:prstGeom prst="rect">
            <a:avLst/>
          </a:prstGeom>
        </p:spPr>
      </p:pic>
      <p:sp>
        <p:nvSpPr>
          <p:cNvPr id="7" name="TextBox 6">
            <a:extLst>
              <a:ext uri="{FF2B5EF4-FFF2-40B4-BE49-F238E27FC236}">
                <a16:creationId xmlns:a16="http://schemas.microsoft.com/office/drawing/2014/main" id="{215EDA3E-DE04-9462-6475-1C028C0A59F8}"/>
              </a:ext>
            </a:extLst>
          </p:cNvPr>
          <p:cNvSpPr txBox="1"/>
          <p:nvPr/>
        </p:nvSpPr>
        <p:spPr>
          <a:xfrm>
            <a:off x="190892" y="4074159"/>
            <a:ext cx="11836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Early flights for CCAFS-SLC-40 =&gt; Low success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20</a:t>
            </a:r>
            <a:r>
              <a:rPr lang="en-US" baseline="30000" dirty="0"/>
              <a:t>th</a:t>
            </a:r>
            <a:r>
              <a:rPr lang="en-US" dirty="0"/>
              <a:t> flight =&gt; Success rate increased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failed flights after the 80</a:t>
            </a:r>
            <a:r>
              <a:rPr lang="en-US" baseline="30000" dirty="0"/>
              <a:t>th</a:t>
            </a:r>
            <a:r>
              <a:rPr lang="en-US" dirty="0"/>
              <a:t> flight</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87FB8F0E-167E-F24B-2195-63721067EB8D}"/>
              </a:ext>
            </a:extLst>
          </p:cNvPr>
          <p:cNvPicPr>
            <a:picLocks noChangeAspect="1"/>
          </p:cNvPicPr>
          <p:nvPr/>
        </p:nvPicPr>
        <p:blipFill>
          <a:blip r:embed="rId3"/>
          <a:stretch>
            <a:fillRect/>
          </a:stretch>
        </p:blipFill>
        <p:spPr>
          <a:xfrm>
            <a:off x="190892" y="1687841"/>
            <a:ext cx="11836400" cy="2267721"/>
          </a:xfrm>
          <a:prstGeom prst="rect">
            <a:avLst/>
          </a:prstGeom>
        </p:spPr>
      </p:pic>
      <p:sp>
        <p:nvSpPr>
          <p:cNvPr id="9" name="TextBox 8">
            <a:extLst>
              <a:ext uri="{FF2B5EF4-FFF2-40B4-BE49-F238E27FC236}">
                <a16:creationId xmlns:a16="http://schemas.microsoft.com/office/drawing/2014/main" id="{29A4CC31-2330-E423-6B7D-ACED34AC8E3A}"/>
              </a:ext>
            </a:extLst>
          </p:cNvPr>
          <p:cNvSpPr txBox="1"/>
          <p:nvPr/>
        </p:nvSpPr>
        <p:spPr>
          <a:xfrm>
            <a:off x="190892" y="4074159"/>
            <a:ext cx="11836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site VAFB SLC 4E has not launched payloads with as mass greater than 10,000 kg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success rate appears to be higher for payload masses above 10,000 kg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KSC-LC-39A had only one failures for payload masses below 6,000 kg</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90640" y="1740043"/>
            <a:ext cx="489497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rates (100%)</a:t>
            </a:r>
          </a:p>
          <a:p>
            <a:pPr>
              <a:lnSpc>
                <a:spcPct val="100000"/>
              </a:lnSpc>
              <a:spcBef>
                <a:spcPts val="1400"/>
              </a:spcBef>
            </a:pPr>
            <a:r>
              <a:rPr lang="en-US" sz="2200" dirty="0">
                <a:solidFill>
                  <a:schemeClr val="accent3">
                    <a:lumMod val="25000"/>
                  </a:schemeClr>
                </a:solidFill>
                <a:latin typeface="Abadi" panose="020B0604020104020204" pitchFamily="34" charset="0"/>
              </a:rPr>
              <a:t>Need to confirm in multiple launches for these orbits (see next slide)</a:t>
            </a:r>
          </a:p>
          <a:p>
            <a:pPr>
              <a:lnSpc>
                <a:spcPct val="100000"/>
              </a:lnSpc>
              <a:spcBef>
                <a:spcPts val="1400"/>
              </a:spcBef>
            </a:pPr>
            <a:r>
              <a:rPr lang="en-US" sz="2200" dirty="0">
                <a:solidFill>
                  <a:schemeClr val="accent3">
                    <a:lumMod val="25000"/>
                  </a:schemeClr>
                </a:solidFill>
                <a:latin typeface="Abadi" panose="020B0604020104020204" pitchFamily="34" charset="0"/>
              </a:rPr>
              <a:t>GTO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0A94C1C-CE72-9F97-A274-250C283ACB7C}"/>
              </a:ext>
            </a:extLst>
          </p:cNvPr>
          <p:cNvPicPr>
            <a:picLocks noChangeAspect="1"/>
          </p:cNvPicPr>
          <p:nvPr/>
        </p:nvPicPr>
        <p:blipFill>
          <a:blip r:embed="rId3"/>
          <a:stretch>
            <a:fillRect/>
          </a:stretch>
        </p:blipFill>
        <p:spPr>
          <a:xfrm>
            <a:off x="906389" y="1621492"/>
            <a:ext cx="5306165" cy="4048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70D150C5-E701-AE04-5012-0E392FD2AD35}"/>
              </a:ext>
            </a:extLst>
          </p:cNvPr>
          <p:cNvPicPr>
            <a:picLocks noChangeAspect="1"/>
          </p:cNvPicPr>
          <p:nvPr/>
        </p:nvPicPr>
        <p:blipFill>
          <a:blip r:embed="rId3"/>
          <a:stretch>
            <a:fillRect/>
          </a:stretch>
        </p:blipFill>
        <p:spPr>
          <a:xfrm>
            <a:off x="164708" y="1687841"/>
            <a:ext cx="11862584" cy="2305792"/>
          </a:xfrm>
          <a:prstGeom prst="rect">
            <a:avLst/>
          </a:prstGeom>
        </p:spPr>
      </p:pic>
      <p:sp>
        <p:nvSpPr>
          <p:cNvPr id="8" name="TextBox 7">
            <a:extLst>
              <a:ext uri="{FF2B5EF4-FFF2-40B4-BE49-F238E27FC236}">
                <a16:creationId xmlns:a16="http://schemas.microsoft.com/office/drawing/2014/main" id="{49D03034-C4D6-B097-96A5-9E66D6253659}"/>
              </a:ext>
            </a:extLst>
          </p:cNvPr>
          <p:cNvSpPr txBox="1"/>
          <p:nvPr/>
        </p:nvSpPr>
        <p:spPr>
          <a:xfrm>
            <a:off x="190892" y="4074159"/>
            <a:ext cx="11836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LEO and PO orbits’ success rate appear to be related to the flight number, while for other orbits the correlation is not as pronounced</a:t>
            </a:r>
          </a:p>
          <a:p>
            <a:endParaRPr lang="en-US" dirty="0"/>
          </a:p>
          <a:p>
            <a:pPr marL="285750" indent="-285750">
              <a:buFont typeface="Arial" panose="020B0604020202020204" pitchFamily="34" charset="0"/>
              <a:buChar char="•"/>
            </a:pPr>
            <a:r>
              <a:rPr lang="en-US" dirty="0"/>
              <a:t>Some orbits only have very few flights (such as HEO, SO or GEO), which explains some high or low success rates </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CD1B8B3-CBF7-7E64-BCA9-3B214F966998}"/>
              </a:ext>
            </a:extLst>
          </p:cNvPr>
          <p:cNvPicPr>
            <a:picLocks noChangeAspect="1"/>
          </p:cNvPicPr>
          <p:nvPr/>
        </p:nvPicPr>
        <p:blipFill>
          <a:blip r:embed="rId3"/>
          <a:stretch>
            <a:fillRect/>
          </a:stretch>
        </p:blipFill>
        <p:spPr>
          <a:xfrm>
            <a:off x="164708" y="1687841"/>
            <a:ext cx="11862584" cy="2306613"/>
          </a:xfrm>
          <a:prstGeom prst="rect">
            <a:avLst/>
          </a:prstGeom>
        </p:spPr>
      </p:pic>
      <p:sp>
        <p:nvSpPr>
          <p:cNvPr id="6" name="TextBox 5">
            <a:extLst>
              <a:ext uri="{FF2B5EF4-FFF2-40B4-BE49-F238E27FC236}">
                <a16:creationId xmlns:a16="http://schemas.microsoft.com/office/drawing/2014/main" id="{40443EEB-AD29-8226-EF2B-313ABFCDCCA5}"/>
              </a:ext>
            </a:extLst>
          </p:cNvPr>
          <p:cNvSpPr txBox="1"/>
          <p:nvPr/>
        </p:nvSpPr>
        <p:spPr>
          <a:xfrm>
            <a:off x="190892" y="4074159"/>
            <a:ext cx="118364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aaa</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8C16F721-D29B-4528-BB65-1E2EB593547F}"/>
              </a:ext>
            </a:extLst>
          </p:cNvPr>
          <p:cNvPicPr>
            <a:picLocks noChangeAspect="1"/>
          </p:cNvPicPr>
          <p:nvPr/>
        </p:nvPicPr>
        <p:blipFill>
          <a:blip r:embed="rId3"/>
          <a:stretch>
            <a:fillRect/>
          </a:stretch>
        </p:blipFill>
        <p:spPr>
          <a:xfrm>
            <a:off x="906389" y="1621492"/>
            <a:ext cx="5382376" cy="4058216"/>
          </a:xfrm>
          <a:prstGeom prst="rect">
            <a:avLst/>
          </a:prstGeom>
        </p:spPr>
      </p:pic>
      <p:sp>
        <p:nvSpPr>
          <p:cNvPr id="8" name="Content Placeholder 2">
            <a:extLst>
              <a:ext uri="{FF2B5EF4-FFF2-40B4-BE49-F238E27FC236}">
                <a16:creationId xmlns:a16="http://schemas.microsoft.com/office/drawing/2014/main" id="{D84B4121-1099-17E7-8B6F-4A656573F72B}"/>
              </a:ext>
            </a:extLst>
          </p:cNvPr>
          <p:cNvSpPr txBox="1">
            <a:spLocks/>
          </p:cNvSpPr>
          <p:nvPr/>
        </p:nvSpPr>
        <p:spPr>
          <a:xfrm>
            <a:off x="6390640" y="1740043"/>
            <a:ext cx="489497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increased each year except in 2018, which saw a decrease</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60720" y="1825625"/>
            <a:ext cx="552489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a total of 4 launch sites used by Space X:</a:t>
            </a:r>
          </a:p>
          <a:p>
            <a:pPr lvl="1">
              <a:lnSpc>
                <a:spcPct val="100000"/>
              </a:lnSpc>
              <a:spcBef>
                <a:spcPts val="1400"/>
              </a:spcBef>
            </a:pPr>
            <a:r>
              <a:rPr lang="en-US" sz="1800" dirty="0">
                <a:solidFill>
                  <a:schemeClr val="accent3">
                    <a:lumMod val="25000"/>
                  </a:schemeClr>
                </a:solidFill>
                <a:latin typeface="Abadi" panose="020B0604020104020204" pitchFamily="34" charset="0"/>
              </a:rPr>
              <a:t>2 in Cape Canaveral Launch Complex, Florida</a:t>
            </a:r>
          </a:p>
          <a:p>
            <a:pPr lvl="2">
              <a:lnSpc>
                <a:spcPct val="100000"/>
              </a:lnSpc>
              <a:spcBef>
                <a:spcPts val="1400"/>
              </a:spcBef>
            </a:pPr>
            <a:r>
              <a:rPr lang="en-US" sz="1400" dirty="0">
                <a:solidFill>
                  <a:schemeClr val="accent3">
                    <a:lumMod val="25000"/>
                  </a:schemeClr>
                </a:solidFill>
                <a:latin typeface="Abadi" panose="020B0604020104020204" pitchFamily="34" charset="0"/>
              </a:rPr>
              <a:t>CCAFS LC-40</a:t>
            </a:r>
          </a:p>
          <a:p>
            <a:pPr lvl="2">
              <a:lnSpc>
                <a:spcPct val="100000"/>
              </a:lnSpc>
              <a:spcBef>
                <a:spcPts val="1400"/>
              </a:spcBef>
            </a:pPr>
            <a:r>
              <a:rPr lang="en-US" sz="1400" dirty="0">
                <a:solidFill>
                  <a:schemeClr val="accent3">
                    <a:lumMod val="25000"/>
                  </a:schemeClr>
                </a:solidFill>
                <a:latin typeface="Abadi" panose="020B0604020104020204" pitchFamily="34" charset="0"/>
              </a:rPr>
              <a:t>CCAFS SCL-40</a:t>
            </a:r>
          </a:p>
          <a:p>
            <a:pPr lvl="1">
              <a:lnSpc>
                <a:spcPct val="100000"/>
              </a:lnSpc>
              <a:spcBef>
                <a:spcPts val="1400"/>
              </a:spcBef>
            </a:pPr>
            <a:r>
              <a:rPr lang="en-US" sz="1800" dirty="0">
                <a:solidFill>
                  <a:schemeClr val="accent3">
                    <a:lumMod val="25000"/>
                  </a:schemeClr>
                </a:solidFill>
                <a:latin typeface="Abadi" panose="020B0604020104020204" pitchFamily="34" charset="0"/>
              </a:rPr>
              <a:t>1 at the Kennedy Space Center, Florida</a:t>
            </a:r>
          </a:p>
          <a:p>
            <a:pPr lvl="2">
              <a:lnSpc>
                <a:spcPct val="100000"/>
              </a:lnSpc>
              <a:spcBef>
                <a:spcPts val="1400"/>
              </a:spcBef>
            </a:pPr>
            <a:r>
              <a:rPr lang="en-US" sz="14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1 at the </a:t>
            </a:r>
            <a:r>
              <a:rPr lang="en-US" sz="1800" dirty="0" err="1">
                <a:solidFill>
                  <a:schemeClr val="accent3">
                    <a:lumMod val="25000"/>
                  </a:schemeClr>
                </a:solidFill>
                <a:latin typeface="Abadi" panose="020B0604020104020204" pitchFamily="34" charset="0"/>
              </a:rPr>
              <a:t>Vadenberg</a:t>
            </a:r>
            <a:r>
              <a:rPr lang="en-US" sz="1800" dirty="0">
                <a:solidFill>
                  <a:schemeClr val="accent3">
                    <a:lumMod val="25000"/>
                  </a:schemeClr>
                </a:solidFill>
                <a:latin typeface="Abadi" panose="020B0604020104020204" pitchFamily="34" charset="0"/>
              </a:rPr>
              <a:t> Space Launch Complex (California)</a:t>
            </a:r>
          </a:p>
          <a:p>
            <a:pPr lvl="2">
              <a:lnSpc>
                <a:spcPct val="100000"/>
              </a:lnSpc>
              <a:spcBef>
                <a:spcPts val="1400"/>
              </a:spcBef>
            </a:pPr>
            <a:r>
              <a:rPr lang="en-US" sz="1400" dirty="0">
                <a:solidFill>
                  <a:schemeClr val="accent3">
                    <a:lumMod val="25000"/>
                  </a:schemeClr>
                </a:solidFill>
                <a:latin typeface="Abadi" panose="020B0604020104020204" pitchFamily="34" charset="0"/>
              </a:rPr>
              <a:t>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C3C324A-F97D-069B-2441-6E33EB60CDE3}"/>
              </a:ext>
            </a:extLst>
          </p:cNvPr>
          <p:cNvPicPr>
            <a:picLocks noChangeAspect="1"/>
          </p:cNvPicPr>
          <p:nvPr/>
        </p:nvPicPr>
        <p:blipFill>
          <a:blip r:embed="rId3"/>
          <a:stretch>
            <a:fillRect/>
          </a:stretch>
        </p:blipFill>
        <p:spPr>
          <a:xfrm>
            <a:off x="1538383" y="2242972"/>
            <a:ext cx="3181794" cy="237205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39919"/>
            <a:ext cx="9745589" cy="17370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 of first five launches in Cape Canaveral, all missions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3 out 5 mission, no landing was attempted, while in the other 2 the landing was a failure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5EC211F-86EF-D15A-F8BD-DF9BC2C89BDD}"/>
              </a:ext>
            </a:extLst>
          </p:cNvPr>
          <p:cNvPicPr>
            <a:picLocks noChangeAspect="1"/>
          </p:cNvPicPr>
          <p:nvPr/>
        </p:nvPicPr>
        <p:blipFill>
          <a:blip r:embed="rId3"/>
          <a:stretch>
            <a:fillRect/>
          </a:stretch>
        </p:blipFill>
        <p:spPr>
          <a:xfrm>
            <a:off x="208280" y="1566681"/>
            <a:ext cx="11775440" cy="23638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88079"/>
            <a:ext cx="9745589" cy="24888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for NASA (CRS)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27C2853-DB3E-A4E3-2D2D-37A362A72CB2}"/>
              </a:ext>
            </a:extLst>
          </p:cNvPr>
          <p:cNvPicPr>
            <a:picLocks noChangeAspect="1"/>
          </p:cNvPicPr>
          <p:nvPr/>
        </p:nvPicPr>
        <p:blipFill>
          <a:blip r:embed="rId3"/>
          <a:stretch>
            <a:fillRect/>
          </a:stretch>
        </p:blipFill>
        <p:spPr>
          <a:xfrm>
            <a:off x="770011" y="1654062"/>
            <a:ext cx="5468113" cy="16194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96639"/>
            <a:ext cx="9745589" cy="25803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the Falcon 9 booster version 1.1 was 2,928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905CDCD-C742-2C6A-AD3B-82D450B8532E}"/>
              </a:ext>
            </a:extLst>
          </p:cNvPr>
          <p:cNvPicPr>
            <a:picLocks noChangeAspect="1"/>
          </p:cNvPicPr>
          <p:nvPr/>
        </p:nvPicPr>
        <p:blipFill>
          <a:blip r:embed="rId3"/>
          <a:stretch>
            <a:fillRect/>
          </a:stretch>
        </p:blipFill>
        <p:spPr>
          <a:xfrm>
            <a:off x="770010" y="1736440"/>
            <a:ext cx="5820587" cy="16099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59199"/>
            <a:ext cx="9745589" cy="24177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on a ground pad was in December of 2015, on the 22</a:t>
            </a:r>
            <a:r>
              <a:rPr lang="en-US" sz="2200" baseline="30000" dirty="0">
                <a:solidFill>
                  <a:schemeClr val="accent3">
                    <a:lumMod val="25000"/>
                  </a:schemeClr>
                </a:solidFill>
                <a:latin typeface="Abadi"/>
              </a:rPr>
              <a:t>nd</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C5209FC-90B5-A567-74C3-2B79B665765D}"/>
              </a:ext>
            </a:extLst>
          </p:cNvPr>
          <p:cNvPicPr>
            <a:picLocks noChangeAspect="1"/>
          </p:cNvPicPr>
          <p:nvPr/>
        </p:nvPicPr>
        <p:blipFill>
          <a:blip r:embed="rId3"/>
          <a:stretch>
            <a:fillRect/>
          </a:stretch>
        </p:blipFill>
        <p:spPr>
          <a:xfrm>
            <a:off x="770011" y="1728678"/>
            <a:ext cx="5934903" cy="15718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30319"/>
            <a:ext cx="9745589" cy="23466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payload masses between 4,000 and 6,000 kg, 4 booster version had successful landings on a drone ship</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78F8C60-699F-218D-6672-658B7A1AA266}"/>
              </a:ext>
            </a:extLst>
          </p:cNvPr>
          <p:cNvPicPr>
            <a:picLocks noChangeAspect="1"/>
          </p:cNvPicPr>
          <p:nvPr/>
        </p:nvPicPr>
        <p:blipFill>
          <a:blip r:embed="rId3"/>
          <a:stretch>
            <a:fillRect/>
          </a:stretch>
        </p:blipFill>
        <p:spPr>
          <a:xfrm>
            <a:off x="565966" y="1358006"/>
            <a:ext cx="1106006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72559"/>
            <a:ext cx="9745589" cy="22044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 of all the mission outcomes (not landing outcome), 99 were success, while only 2 appear to have had issues (1 failure in flight and 1 were the status of the payload is unclear)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16C19C8-F58D-3237-72DC-CF1A4FE551FB}"/>
              </a:ext>
            </a:extLst>
          </p:cNvPr>
          <p:cNvPicPr>
            <a:picLocks noChangeAspect="1"/>
          </p:cNvPicPr>
          <p:nvPr/>
        </p:nvPicPr>
        <p:blipFill>
          <a:blip r:embed="rId3"/>
          <a:stretch>
            <a:fillRect/>
          </a:stretch>
        </p:blipFill>
        <p:spPr>
          <a:xfrm>
            <a:off x="951097" y="1397886"/>
            <a:ext cx="6449325" cy="23244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2639" y="1572165"/>
            <a:ext cx="10412972" cy="4336929"/>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Space Y wishes to determine the best parameters for a successful landing</a:t>
            </a:r>
          </a:p>
          <a:p>
            <a:pPr>
              <a:lnSpc>
                <a:spcPct val="100000"/>
              </a:lnSpc>
              <a:spcBef>
                <a:spcPts val="1400"/>
              </a:spcBef>
            </a:pPr>
            <a:r>
              <a:rPr lang="en-US" sz="1400" dirty="0">
                <a:solidFill>
                  <a:schemeClr val="accent3">
                    <a:lumMod val="25000"/>
                  </a:schemeClr>
                </a:solidFill>
                <a:latin typeface="Abadi" panose="020B0604020104020204" pitchFamily="34" charset="0"/>
              </a:rPr>
              <a:t>To determine these parameters, a series of analysis was performed using data available from the Space X Rest API and the Space X Wikipedia page</a:t>
            </a:r>
          </a:p>
          <a:p>
            <a:pPr lvl="1">
              <a:lnSpc>
                <a:spcPct val="100000"/>
              </a:lnSpc>
              <a:spcBef>
                <a:spcPts val="1400"/>
              </a:spcBef>
            </a:pPr>
            <a:r>
              <a:rPr lang="en-US" sz="1200" dirty="0">
                <a:solidFill>
                  <a:schemeClr val="accent3">
                    <a:lumMod val="25000"/>
                  </a:schemeClr>
                </a:solidFill>
                <a:latin typeface="Abadi" panose="020B0604020104020204" pitchFamily="34" charset="0"/>
              </a:rPr>
              <a:t>The data was preprocessed to format it and fill missing values</a:t>
            </a:r>
          </a:p>
          <a:p>
            <a:pPr lvl="1">
              <a:lnSpc>
                <a:spcPct val="100000"/>
              </a:lnSpc>
              <a:spcBef>
                <a:spcPts val="1400"/>
              </a:spcBef>
            </a:pPr>
            <a:r>
              <a:rPr lang="en-US" sz="1200" dirty="0">
                <a:solidFill>
                  <a:schemeClr val="accent3">
                    <a:lumMod val="25000"/>
                  </a:schemeClr>
                </a:solidFill>
                <a:latin typeface="Abadi" panose="020B0604020104020204" pitchFamily="34" charset="0"/>
              </a:rPr>
              <a:t>Analysis were performed with visuals using Pandas </a:t>
            </a:r>
            <a:r>
              <a:rPr lang="en-US" sz="1200" dirty="0" err="1">
                <a:solidFill>
                  <a:schemeClr val="accent3">
                    <a:lumMod val="25000"/>
                  </a:schemeClr>
                </a:solidFill>
                <a:latin typeface="Abadi" panose="020B0604020104020204" pitchFamily="34" charset="0"/>
              </a:rPr>
              <a:t>dataframes</a:t>
            </a:r>
            <a:r>
              <a:rPr lang="en-US" sz="1200" dirty="0">
                <a:solidFill>
                  <a:schemeClr val="accent3">
                    <a:lumMod val="25000"/>
                  </a:schemeClr>
                </a:solidFill>
                <a:latin typeface="Abadi" panose="020B0604020104020204" pitchFamily="34" charset="0"/>
              </a:rPr>
              <a:t> in Python and also using the </a:t>
            </a:r>
            <a:r>
              <a:rPr lang="en-US" sz="1200" dirty="0" err="1">
                <a:solidFill>
                  <a:schemeClr val="accent3">
                    <a:lumMod val="25000"/>
                  </a:schemeClr>
                </a:solidFill>
                <a:latin typeface="Abadi" panose="020B0604020104020204" pitchFamily="34" charset="0"/>
              </a:rPr>
              <a:t>sqlalchemy</a:t>
            </a:r>
            <a:r>
              <a:rPr lang="en-US" sz="1200" dirty="0">
                <a:solidFill>
                  <a:schemeClr val="accent3">
                    <a:lumMod val="25000"/>
                  </a:schemeClr>
                </a:solidFill>
                <a:latin typeface="Abadi" panose="020B0604020104020204" pitchFamily="34" charset="0"/>
              </a:rPr>
              <a:t> library with a db2 database</a:t>
            </a:r>
          </a:p>
          <a:p>
            <a:pPr lvl="1">
              <a:lnSpc>
                <a:spcPct val="100000"/>
              </a:lnSpc>
              <a:spcBef>
                <a:spcPts val="1400"/>
              </a:spcBef>
            </a:pPr>
            <a:r>
              <a:rPr lang="en-US" sz="1200" dirty="0">
                <a:solidFill>
                  <a:schemeClr val="accent3">
                    <a:lumMod val="25000"/>
                  </a:schemeClr>
                </a:solidFill>
                <a:latin typeface="Abadi" panose="020B0604020104020204" pitchFamily="34" charset="0"/>
              </a:rPr>
              <a:t>A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dashboard was built to visualize the data interactively</a:t>
            </a:r>
          </a:p>
          <a:p>
            <a:pPr lvl="1">
              <a:lnSpc>
                <a:spcPct val="100000"/>
              </a:lnSpc>
              <a:spcBef>
                <a:spcPts val="1400"/>
              </a:spcBef>
            </a:pPr>
            <a:r>
              <a:rPr lang="en-US" sz="1200" dirty="0">
                <a:solidFill>
                  <a:schemeClr val="accent3">
                    <a:lumMod val="25000"/>
                  </a:schemeClr>
                </a:solidFill>
                <a:latin typeface="Abadi" panose="020B0604020104020204" pitchFamily="34" charset="0"/>
              </a:rPr>
              <a:t>Folium maps were created to visualize the locations of the different launch sites around the USA, and to determine the proximities</a:t>
            </a:r>
          </a:p>
          <a:p>
            <a:pPr>
              <a:lnSpc>
                <a:spcPct val="100000"/>
              </a:lnSpc>
              <a:spcBef>
                <a:spcPts val="1400"/>
              </a:spcBef>
            </a:pPr>
            <a:r>
              <a:rPr lang="en-US" sz="1600" dirty="0">
                <a:solidFill>
                  <a:schemeClr val="accent3">
                    <a:lumMod val="25000"/>
                  </a:schemeClr>
                </a:solidFill>
                <a:latin typeface="Abadi" panose="020B0604020104020204" pitchFamily="34" charset="0"/>
              </a:rPr>
              <a:t>With this analysis, we have been able to determine two factors that appear to impact the success of a landing:</a:t>
            </a:r>
          </a:p>
          <a:p>
            <a:pPr lvl="1">
              <a:lnSpc>
                <a:spcPct val="100000"/>
              </a:lnSpc>
              <a:spcBef>
                <a:spcPts val="1400"/>
              </a:spcBef>
            </a:pPr>
            <a:r>
              <a:rPr lang="en-US" sz="1200" dirty="0">
                <a:solidFill>
                  <a:schemeClr val="accent3">
                    <a:lumMod val="25000"/>
                  </a:schemeClr>
                </a:solidFill>
                <a:latin typeface="Abadi" panose="020B0604020104020204" pitchFamily="34" charset="0"/>
              </a:rPr>
              <a:t>Launching from the Kennedy Space Center</a:t>
            </a:r>
          </a:p>
          <a:p>
            <a:pPr lvl="1">
              <a:lnSpc>
                <a:spcPct val="100000"/>
              </a:lnSpc>
              <a:spcBef>
                <a:spcPts val="1400"/>
              </a:spcBef>
            </a:pPr>
            <a:r>
              <a:rPr lang="en-US" sz="1200" dirty="0">
                <a:solidFill>
                  <a:schemeClr val="accent3">
                    <a:lumMod val="25000"/>
                  </a:schemeClr>
                </a:solidFill>
                <a:latin typeface="Abadi" panose="020B0604020104020204" pitchFamily="34" charset="0"/>
              </a:rPr>
              <a:t>Using one these orbits in conjunction with a payload mass below 6,000 kg: ES-L1, GEO, HEO and SSO </a:t>
            </a:r>
          </a:p>
          <a:p>
            <a:pPr lvl="1">
              <a:lnSpc>
                <a:spcPct val="100000"/>
              </a:lnSpc>
              <a:spcBef>
                <a:spcPts val="1400"/>
              </a:spcBef>
            </a:pPr>
            <a:r>
              <a:rPr lang="en-US" sz="1200" dirty="0">
                <a:solidFill>
                  <a:schemeClr val="accent3">
                    <a:lumMod val="25000"/>
                  </a:schemeClr>
                </a:solidFill>
                <a:latin typeface="Abadi" panose="020B0604020104020204" pitchFamily="34" charset="0"/>
              </a:rPr>
              <a:t>The VLEO orbit also has a high success rate with payloads greater than 13,000 kg</a:t>
            </a:r>
          </a:p>
          <a:p>
            <a:pPr>
              <a:lnSpc>
                <a:spcPct val="100000"/>
              </a:lnSpc>
              <a:spcBef>
                <a:spcPts val="1400"/>
              </a:spcBef>
            </a:pPr>
            <a:r>
              <a:rPr lang="en-US" sz="1600" dirty="0">
                <a:solidFill>
                  <a:schemeClr val="accent3">
                    <a:lumMod val="25000"/>
                  </a:schemeClr>
                </a:solidFill>
                <a:latin typeface="Abadi" panose="020B0604020104020204" pitchFamily="34" charset="0"/>
              </a:rPr>
              <a:t>We then tested four different machine learning models to determine which would best predict the outcome of a landing</a:t>
            </a:r>
          </a:p>
          <a:p>
            <a:pPr>
              <a:lnSpc>
                <a:spcPct val="100000"/>
              </a:lnSpc>
              <a:spcBef>
                <a:spcPts val="1400"/>
              </a:spcBef>
            </a:pPr>
            <a:r>
              <a:rPr lang="en-US" sz="1600" dirty="0">
                <a:solidFill>
                  <a:schemeClr val="accent3">
                    <a:lumMod val="25000"/>
                  </a:schemeClr>
                </a:solidFill>
                <a:latin typeface="Abadi" panose="020B0604020104020204" pitchFamily="34" charset="0"/>
              </a:rPr>
              <a:t>All four models tested yielded the same accuracy on the testing data, at 83%</a:t>
            </a:r>
          </a:p>
          <a:p>
            <a:pPr>
              <a:lnSpc>
                <a:spcPct val="100000"/>
              </a:lnSpc>
              <a:spcBef>
                <a:spcPts val="1400"/>
              </a:spcBef>
            </a:pPr>
            <a:r>
              <a:rPr lang="en-US" sz="1600" dirty="0">
                <a:solidFill>
                  <a:schemeClr val="accent3">
                    <a:lumMod val="25000"/>
                  </a:schemeClr>
                </a:solidFill>
                <a:latin typeface="Abadi" panose="020B0604020104020204" pitchFamily="34" charset="0"/>
              </a:rPr>
              <a:t>The best model that was identified is the decision tree classifier, with an accuracy of 89% on the training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8240"/>
            <a:ext cx="9745589" cy="12087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maximum payload mass carried by a Space X booster was 15,600 kg</a:t>
            </a:r>
          </a:p>
          <a:p>
            <a:pPr>
              <a:lnSpc>
                <a:spcPct val="100000"/>
              </a:lnSpc>
              <a:spcBef>
                <a:spcPts val="1400"/>
              </a:spcBef>
            </a:pPr>
            <a:r>
              <a:rPr lang="en-US" sz="2200" dirty="0">
                <a:solidFill>
                  <a:schemeClr val="accent3">
                    <a:lumMod val="25000"/>
                  </a:schemeClr>
                </a:solidFill>
                <a:latin typeface="Abadi" panose="020B0604020104020204" pitchFamily="34" charset="0"/>
              </a:rPr>
              <a:t>Here is </a:t>
            </a:r>
            <a:r>
              <a:rPr lang="en-US" sz="2200">
                <a:solidFill>
                  <a:schemeClr val="accent3">
                    <a:lumMod val="25000"/>
                  </a:schemeClr>
                </a:solidFill>
                <a:latin typeface="Abadi" panose="020B0604020104020204" pitchFamily="34" charset="0"/>
              </a:rPr>
              <a:t>a list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336C07C-53A1-A9FB-9320-3047785F500A}"/>
              </a:ext>
            </a:extLst>
          </p:cNvPr>
          <p:cNvPicPr>
            <a:picLocks noChangeAspect="1"/>
          </p:cNvPicPr>
          <p:nvPr/>
        </p:nvPicPr>
        <p:blipFill>
          <a:blip r:embed="rId3"/>
          <a:stretch>
            <a:fillRect/>
          </a:stretch>
        </p:blipFill>
        <p:spPr>
          <a:xfrm>
            <a:off x="770009" y="1378269"/>
            <a:ext cx="8282551" cy="34857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54415"/>
            <a:ext cx="9745589" cy="21225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2015, 2 missions had failed landings on a drone ship (one in January and one in April)</a:t>
            </a:r>
          </a:p>
          <a:p>
            <a:pPr>
              <a:lnSpc>
                <a:spcPct val="100000"/>
              </a:lnSpc>
              <a:spcBef>
                <a:spcPts val="1400"/>
              </a:spcBef>
            </a:pPr>
            <a:r>
              <a:rPr lang="en-US" sz="2200" dirty="0">
                <a:solidFill>
                  <a:schemeClr val="accent3">
                    <a:lumMod val="25000"/>
                  </a:schemeClr>
                </a:solidFill>
                <a:latin typeface="Abadi"/>
              </a:rPr>
              <a:t>The 2 were launched from Cape Canaveral Launch Complex 40</a:t>
            </a:r>
          </a:p>
          <a:p>
            <a:pPr>
              <a:lnSpc>
                <a:spcPct val="100000"/>
              </a:lnSpc>
              <a:spcBef>
                <a:spcPts val="1400"/>
              </a:spcBef>
            </a:pPr>
            <a:r>
              <a:rPr lang="en-US" sz="2200" dirty="0">
                <a:solidFill>
                  <a:schemeClr val="accent3">
                    <a:lumMod val="25000"/>
                  </a:schemeClr>
                </a:solidFill>
                <a:latin typeface="Abadi"/>
              </a:rPr>
              <a:t>There were 2 booster version: F9 v1.1 B1012 and F9 v1.1 B1015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B0684F0-8DE2-F5AA-C015-7644C09AFFE5}"/>
              </a:ext>
            </a:extLst>
          </p:cNvPr>
          <p:cNvPicPr>
            <a:picLocks noChangeAspect="1"/>
          </p:cNvPicPr>
          <p:nvPr/>
        </p:nvPicPr>
        <p:blipFill>
          <a:blip r:embed="rId3"/>
          <a:stretch>
            <a:fillRect/>
          </a:stretch>
        </p:blipFill>
        <p:spPr>
          <a:xfrm>
            <a:off x="461904" y="1859471"/>
            <a:ext cx="11268191" cy="15695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25818"/>
            <a:ext cx="10515601" cy="16511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Between June 4, 2010 and March 20, 2017, there were a total of 31 flights</a:t>
            </a:r>
          </a:p>
          <a:p>
            <a:pPr lvl="1">
              <a:lnSpc>
                <a:spcPct val="100000"/>
              </a:lnSpc>
              <a:spcBef>
                <a:spcPts val="1400"/>
              </a:spcBef>
            </a:pPr>
            <a:r>
              <a:rPr lang="en-US" sz="1800" dirty="0">
                <a:solidFill>
                  <a:schemeClr val="accent3">
                    <a:lumMod val="25000"/>
                  </a:schemeClr>
                </a:solidFill>
                <a:latin typeface="Abadi" panose="020B0604020104020204" pitchFamily="34" charset="0"/>
              </a:rPr>
              <a:t>10 had no attempted landings and 7 were failures</a:t>
            </a:r>
          </a:p>
          <a:p>
            <a:pPr lvl="1">
              <a:lnSpc>
                <a:spcPct val="100000"/>
              </a:lnSpc>
              <a:spcBef>
                <a:spcPts val="1400"/>
              </a:spcBef>
            </a:pPr>
            <a:r>
              <a:rPr lang="en-US" sz="1800" dirty="0">
                <a:solidFill>
                  <a:schemeClr val="accent3">
                    <a:lumMod val="25000"/>
                  </a:schemeClr>
                </a:solidFill>
                <a:latin typeface="Abadi" panose="020B0604020104020204" pitchFamily="34" charset="0"/>
              </a:rPr>
              <a:t>50% of the drone ship landings failed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3E70696-FD7C-E013-6566-24EC1E84A8C5}"/>
              </a:ext>
            </a:extLst>
          </p:cNvPr>
          <p:cNvPicPr>
            <a:picLocks noChangeAspect="1"/>
          </p:cNvPicPr>
          <p:nvPr/>
        </p:nvPicPr>
        <p:blipFill>
          <a:blip r:embed="rId3"/>
          <a:stretch>
            <a:fillRect/>
          </a:stretch>
        </p:blipFill>
        <p:spPr>
          <a:xfrm>
            <a:off x="1013802" y="1295956"/>
            <a:ext cx="10028017" cy="31645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87624FEA-1AC7-8B81-7CFA-E5A66299DC12}"/>
              </a:ext>
            </a:extLst>
          </p:cNvPr>
          <p:cNvPicPr>
            <a:picLocks noChangeAspect="1"/>
          </p:cNvPicPr>
          <p:nvPr/>
        </p:nvPicPr>
        <p:blipFill>
          <a:blip r:embed="rId3"/>
          <a:stretch>
            <a:fillRect/>
          </a:stretch>
        </p:blipFill>
        <p:spPr>
          <a:xfrm>
            <a:off x="867661" y="1524000"/>
            <a:ext cx="5609600" cy="2584138"/>
          </a:xfrm>
          <a:prstGeom prst="rect">
            <a:avLst/>
          </a:prstGeom>
          <a:ln>
            <a:solidFill>
              <a:schemeClr val="tx1"/>
            </a:solidFill>
          </a:ln>
        </p:spPr>
      </p:pic>
      <p:sp>
        <p:nvSpPr>
          <p:cNvPr id="7" name="Rectangle 6">
            <a:extLst>
              <a:ext uri="{FF2B5EF4-FFF2-40B4-BE49-F238E27FC236}">
                <a16:creationId xmlns:a16="http://schemas.microsoft.com/office/drawing/2014/main" id="{EBBD73C1-6B72-C81F-F3BC-6E817FD353B4}"/>
              </a:ext>
            </a:extLst>
          </p:cNvPr>
          <p:cNvSpPr/>
          <p:nvPr/>
        </p:nvSpPr>
        <p:spPr>
          <a:xfrm>
            <a:off x="5374640" y="2997200"/>
            <a:ext cx="721360" cy="599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8026EB0C-4824-C539-331D-7D5486D04C08}"/>
              </a:ext>
            </a:extLst>
          </p:cNvPr>
          <p:cNvPicPr>
            <a:picLocks noChangeAspect="1"/>
          </p:cNvPicPr>
          <p:nvPr/>
        </p:nvPicPr>
        <p:blipFill>
          <a:blip r:embed="rId4"/>
          <a:stretch>
            <a:fillRect/>
          </a:stretch>
        </p:blipFill>
        <p:spPr>
          <a:xfrm>
            <a:off x="959786" y="3946595"/>
            <a:ext cx="3529743" cy="2078978"/>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59868DF4-36C1-AC96-308F-8E2C1F006A20}"/>
              </a:ext>
            </a:extLst>
          </p:cNvPr>
          <p:cNvCxnSpPr>
            <a:cxnSpLocks/>
            <a:stCxn id="7" idx="2"/>
          </p:cNvCxnSpPr>
          <p:nvPr/>
        </p:nvCxnSpPr>
        <p:spPr>
          <a:xfrm flipH="1">
            <a:off x="4074160" y="3596640"/>
            <a:ext cx="1661160" cy="1198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6F16ABA0-2341-041D-2B12-CC0E0769B225}"/>
              </a:ext>
            </a:extLst>
          </p:cNvPr>
          <p:cNvSpPr txBox="1">
            <a:spLocks/>
          </p:cNvSpPr>
          <p:nvPr/>
        </p:nvSpPr>
        <p:spPr>
          <a:xfrm>
            <a:off x="6786880" y="1690653"/>
            <a:ext cx="4391348"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Launch sites are primarily located on coasts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One launch site on the west coast and 3 on the east coast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in proximity of the equator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9830" y="1690653"/>
            <a:ext cx="523839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Added labels for each of the launch by launch site to show the mission outcomes</a:t>
            </a:r>
          </a:p>
          <a:p>
            <a:pPr>
              <a:lnSpc>
                <a:spcPct val="100000"/>
              </a:lnSpc>
              <a:spcBef>
                <a:spcPts val="1400"/>
              </a:spcBef>
            </a:pPr>
            <a:r>
              <a:rPr lang="en-US" sz="2200" dirty="0">
                <a:solidFill>
                  <a:schemeClr val="accent3">
                    <a:lumMod val="25000"/>
                  </a:schemeClr>
                </a:solidFill>
                <a:latin typeface="Abadi"/>
              </a:rPr>
              <a:t>KSC-LC-39A has the most successful launch of all site</a:t>
            </a:r>
          </a:p>
          <a:p>
            <a:pPr>
              <a:lnSpc>
                <a:spcPct val="100000"/>
              </a:lnSpc>
              <a:spcBef>
                <a:spcPts val="1400"/>
              </a:spcBef>
            </a:pPr>
            <a:r>
              <a:rPr lang="en-US" sz="2200" dirty="0">
                <a:solidFill>
                  <a:schemeClr val="accent3">
                    <a:lumMod val="25000"/>
                  </a:schemeClr>
                </a:solidFill>
                <a:latin typeface="Abadi"/>
              </a:rPr>
              <a:t>CCAFS-LC-40 has the most failed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launch site</a:t>
            </a:r>
          </a:p>
        </p:txBody>
      </p:sp>
      <p:pic>
        <p:nvPicPr>
          <p:cNvPr id="10" name="Picture 9">
            <a:extLst>
              <a:ext uri="{FF2B5EF4-FFF2-40B4-BE49-F238E27FC236}">
                <a16:creationId xmlns:a16="http://schemas.microsoft.com/office/drawing/2014/main" id="{2CED22A7-8D0A-A85F-A8D4-852B859D6837}"/>
              </a:ext>
            </a:extLst>
          </p:cNvPr>
          <p:cNvPicPr>
            <a:picLocks noChangeAspect="1"/>
          </p:cNvPicPr>
          <p:nvPr/>
        </p:nvPicPr>
        <p:blipFill>
          <a:blip r:embed="rId3"/>
          <a:stretch>
            <a:fillRect/>
          </a:stretch>
        </p:blipFill>
        <p:spPr>
          <a:xfrm>
            <a:off x="3209890" y="4450006"/>
            <a:ext cx="2297299" cy="1863590"/>
          </a:xfrm>
          <a:prstGeom prst="rect">
            <a:avLst/>
          </a:prstGeom>
        </p:spPr>
      </p:pic>
      <p:pic>
        <p:nvPicPr>
          <p:cNvPr id="12" name="Picture 11">
            <a:extLst>
              <a:ext uri="{FF2B5EF4-FFF2-40B4-BE49-F238E27FC236}">
                <a16:creationId xmlns:a16="http://schemas.microsoft.com/office/drawing/2014/main" id="{C97E1C73-DAB0-BD73-453F-E80003779CF6}"/>
              </a:ext>
            </a:extLst>
          </p:cNvPr>
          <p:cNvPicPr>
            <a:picLocks noChangeAspect="1"/>
          </p:cNvPicPr>
          <p:nvPr/>
        </p:nvPicPr>
        <p:blipFill>
          <a:blip r:embed="rId4"/>
          <a:stretch>
            <a:fillRect/>
          </a:stretch>
        </p:blipFill>
        <p:spPr>
          <a:xfrm>
            <a:off x="3470081" y="1875318"/>
            <a:ext cx="2037108" cy="1856605"/>
          </a:xfrm>
          <a:prstGeom prst="rect">
            <a:avLst/>
          </a:prstGeom>
        </p:spPr>
      </p:pic>
      <p:pic>
        <p:nvPicPr>
          <p:cNvPr id="14" name="Picture 13">
            <a:extLst>
              <a:ext uri="{FF2B5EF4-FFF2-40B4-BE49-F238E27FC236}">
                <a16:creationId xmlns:a16="http://schemas.microsoft.com/office/drawing/2014/main" id="{D1F957D4-289C-4E82-57F3-98D6E9BC5462}"/>
              </a:ext>
            </a:extLst>
          </p:cNvPr>
          <p:cNvPicPr>
            <a:picLocks noChangeAspect="1"/>
          </p:cNvPicPr>
          <p:nvPr/>
        </p:nvPicPr>
        <p:blipFill>
          <a:blip r:embed="rId5"/>
          <a:stretch>
            <a:fillRect/>
          </a:stretch>
        </p:blipFill>
        <p:spPr>
          <a:xfrm>
            <a:off x="867701" y="1868334"/>
            <a:ext cx="2028510" cy="1863590"/>
          </a:xfrm>
          <a:prstGeom prst="rect">
            <a:avLst/>
          </a:prstGeom>
        </p:spPr>
      </p:pic>
      <p:pic>
        <p:nvPicPr>
          <p:cNvPr id="16" name="Picture 15">
            <a:extLst>
              <a:ext uri="{FF2B5EF4-FFF2-40B4-BE49-F238E27FC236}">
                <a16:creationId xmlns:a16="http://schemas.microsoft.com/office/drawing/2014/main" id="{AC479AA7-1AA6-AA3D-0C20-D6B63E3A8D03}"/>
              </a:ext>
            </a:extLst>
          </p:cNvPr>
          <p:cNvPicPr>
            <a:picLocks noChangeAspect="1"/>
          </p:cNvPicPr>
          <p:nvPr/>
        </p:nvPicPr>
        <p:blipFill>
          <a:blip r:embed="rId6"/>
          <a:stretch>
            <a:fillRect/>
          </a:stretch>
        </p:blipFill>
        <p:spPr>
          <a:xfrm>
            <a:off x="873761" y="4456992"/>
            <a:ext cx="1903488" cy="1856604"/>
          </a:xfrm>
          <a:prstGeom prst="rect">
            <a:avLst/>
          </a:prstGeom>
        </p:spPr>
      </p:pic>
      <p:sp>
        <p:nvSpPr>
          <p:cNvPr id="17" name="TextBox 16">
            <a:extLst>
              <a:ext uri="{FF2B5EF4-FFF2-40B4-BE49-F238E27FC236}">
                <a16:creationId xmlns:a16="http://schemas.microsoft.com/office/drawing/2014/main" id="{24D4706E-6DF2-154C-3AEB-F5B79E24D584}"/>
              </a:ext>
            </a:extLst>
          </p:cNvPr>
          <p:cNvSpPr txBox="1"/>
          <p:nvPr/>
        </p:nvSpPr>
        <p:spPr>
          <a:xfrm>
            <a:off x="873761" y="1505987"/>
            <a:ext cx="2022450" cy="369332"/>
          </a:xfrm>
          <a:prstGeom prst="rect">
            <a:avLst/>
          </a:prstGeom>
          <a:noFill/>
        </p:spPr>
        <p:txBody>
          <a:bodyPr wrap="square" rtlCol="0">
            <a:spAutoFit/>
          </a:bodyPr>
          <a:lstStyle/>
          <a:p>
            <a:r>
              <a:rPr lang="en-US" dirty="0"/>
              <a:t>CCAFS-LC-40</a:t>
            </a:r>
            <a:endParaRPr lang="en-CA" dirty="0"/>
          </a:p>
        </p:txBody>
      </p:sp>
      <p:sp>
        <p:nvSpPr>
          <p:cNvPr id="18" name="TextBox 17">
            <a:extLst>
              <a:ext uri="{FF2B5EF4-FFF2-40B4-BE49-F238E27FC236}">
                <a16:creationId xmlns:a16="http://schemas.microsoft.com/office/drawing/2014/main" id="{A384CF83-E673-49AE-2C6F-E3418F862BCC}"/>
              </a:ext>
            </a:extLst>
          </p:cNvPr>
          <p:cNvSpPr txBox="1"/>
          <p:nvPr/>
        </p:nvSpPr>
        <p:spPr>
          <a:xfrm>
            <a:off x="3215950" y="4080674"/>
            <a:ext cx="2022450" cy="369332"/>
          </a:xfrm>
          <a:prstGeom prst="rect">
            <a:avLst/>
          </a:prstGeom>
          <a:noFill/>
        </p:spPr>
        <p:txBody>
          <a:bodyPr wrap="square" rtlCol="0">
            <a:spAutoFit/>
          </a:bodyPr>
          <a:lstStyle/>
          <a:p>
            <a:r>
              <a:rPr lang="en-US" dirty="0"/>
              <a:t>KSC-LC-39A</a:t>
            </a:r>
            <a:endParaRPr lang="en-CA" dirty="0"/>
          </a:p>
        </p:txBody>
      </p:sp>
      <p:sp>
        <p:nvSpPr>
          <p:cNvPr id="19" name="TextBox 18">
            <a:extLst>
              <a:ext uri="{FF2B5EF4-FFF2-40B4-BE49-F238E27FC236}">
                <a16:creationId xmlns:a16="http://schemas.microsoft.com/office/drawing/2014/main" id="{44AAC10A-D778-B9A6-ED19-907846EB567A}"/>
              </a:ext>
            </a:extLst>
          </p:cNvPr>
          <p:cNvSpPr txBox="1"/>
          <p:nvPr/>
        </p:nvSpPr>
        <p:spPr>
          <a:xfrm>
            <a:off x="873761" y="4080674"/>
            <a:ext cx="2022450" cy="369332"/>
          </a:xfrm>
          <a:prstGeom prst="rect">
            <a:avLst/>
          </a:prstGeom>
          <a:noFill/>
        </p:spPr>
        <p:txBody>
          <a:bodyPr wrap="square" rtlCol="0">
            <a:spAutoFit/>
          </a:bodyPr>
          <a:lstStyle/>
          <a:p>
            <a:r>
              <a:rPr lang="en-US" dirty="0"/>
              <a:t>KSC-LC-39A</a:t>
            </a:r>
            <a:endParaRPr lang="en-CA" dirty="0"/>
          </a:p>
        </p:txBody>
      </p:sp>
      <p:sp>
        <p:nvSpPr>
          <p:cNvPr id="20" name="TextBox 19">
            <a:extLst>
              <a:ext uri="{FF2B5EF4-FFF2-40B4-BE49-F238E27FC236}">
                <a16:creationId xmlns:a16="http://schemas.microsoft.com/office/drawing/2014/main" id="{D74EBA3C-D7AF-9E18-3127-6C4883E077DC}"/>
              </a:ext>
            </a:extLst>
          </p:cNvPr>
          <p:cNvSpPr txBox="1"/>
          <p:nvPr/>
        </p:nvSpPr>
        <p:spPr>
          <a:xfrm>
            <a:off x="3470081" y="1505987"/>
            <a:ext cx="2022450" cy="369332"/>
          </a:xfrm>
          <a:prstGeom prst="rect">
            <a:avLst/>
          </a:prstGeom>
          <a:noFill/>
        </p:spPr>
        <p:txBody>
          <a:bodyPr wrap="square" rtlCol="0">
            <a:spAutoFit/>
          </a:bodyPr>
          <a:lstStyle/>
          <a:p>
            <a:r>
              <a:rPr lang="en-US" dirty="0"/>
              <a:t>CCAFS-SLC-40</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5678" y="1675448"/>
            <a:ext cx="4064317"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launch sites are located close to the ocean, with a 0.86 km distance for CCAFS-SLC-40</a:t>
            </a:r>
          </a:p>
          <a:p>
            <a:pPr>
              <a:lnSpc>
                <a:spcPct val="100000"/>
              </a:lnSpc>
              <a:spcBef>
                <a:spcPts val="1400"/>
              </a:spcBef>
            </a:pPr>
            <a:r>
              <a:rPr lang="en-US" sz="1800" dirty="0">
                <a:solidFill>
                  <a:schemeClr val="accent3">
                    <a:lumMod val="25000"/>
                  </a:schemeClr>
                </a:solidFill>
                <a:latin typeface="Abadi"/>
              </a:rPr>
              <a:t>Also close to railways (1.23 km)</a:t>
            </a:r>
          </a:p>
          <a:p>
            <a:pPr>
              <a:lnSpc>
                <a:spcPct val="100000"/>
              </a:lnSpc>
              <a:spcBef>
                <a:spcPts val="1400"/>
              </a:spcBef>
            </a:pPr>
            <a:r>
              <a:rPr lang="en-US" sz="1800" dirty="0">
                <a:solidFill>
                  <a:schemeClr val="accent3">
                    <a:lumMod val="25000"/>
                  </a:schemeClr>
                </a:solidFill>
                <a:latin typeface="Abadi"/>
              </a:rPr>
              <a:t>Situated relatively far from cities (23.19 km from Titusville)</a:t>
            </a:r>
          </a:p>
          <a:p>
            <a:pPr>
              <a:lnSpc>
                <a:spcPct val="100000"/>
              </a:lnSpc>
              <a:spcBef>
                <a:spcPts val="1400"/>
              </a:spcBef>
            </a:pPr>
            <a:r>
              <a:rPr lang="en-US" sz="1800" dirty="0">
                <a:solidFill>
                  <a:schemeClr val="accent3">
                    <a:lumMod val="25000"/>
                  </a:schemeClr>
                </a:solidFill>
                <a:latin typeface="Abadi"/>
              </a:rPr>
              <a:t>Hard to conclude whether or not launch sites are close to highways (7.69km for CCAFS-SLC-40, but much closer to KSC-LC-39A)</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EFE71C6F-B299-76FF-1338-95E038C44894}"/>
              </a:ext>
            </a:extLst>
          </p:cNvPr>
          <p:cNvPicPr>
            <a:picLocks noChangeAspect="1"/>
          </p:cNvPicPr>
          <p:nvPr/>
        </p:nvPicPr>
        <p:blipFill>
          <a:blip r:embed="rId3"/>
          <a:stretch>
            <a:fillRect/>
          </a:stretch>
        </p:blipFill>
        <p:spPr>
          <a:xfrm>
            <a:off x="243971" y="1388255"/>
            <a:ext cx="6830965" cy="3844146"/>
          </a:xfrm>
          <a:prstGeom prst="rect">
            <a:avLst/>
          </a:prstGeom>
          <a:ln>
            <a:solidFill>
              <a:schemeClr val="tx1"/>
            </a:solidFill>
          </a:ln>
        </p:spPr>
      </p:pic>
      <p:pic>
        <p:nvPicPr>
          <p:cNvPr id="7" name="Picture 6">
            <a:extLst>
              <a:ext uri="{FF2B5EF4-FFF2-40B4-BE49-F238E27FC236}">
                <a16:creationId xmlns:a16="http://schemas.microsoft.com/office/drawing/2014/main" id="{C523A8B2-AA46-E3D2-48A1-C78787FEE659}"/>
              </a:ext>
            </a:extLst>
          </p:cNvPr>
          <p:cNvPicPr>
            <a:picLocks noChangeAspect="1"/>
          </p:cNvPicPr>
          <p:nvPr/>
        </p:nvPicPr>
        <p:blipFill>
          <a:blip r:embed="rId4"/>
          <a:stretch>
            <a:fillRect/>
          </a:stretch>
        </p:blipFill>
        <p:spPr>
          <a:xfrm>
            <a:off x="335411" y="4257040"/>
            <a:ext cx="5862189" cy="2524506"/>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4923029"/>
            <a:ext cx="9745589" cy="1157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all sites, which confirms what we saw in the Folium map before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launch sites</a:t>
            </a:r>
          </a:p>
        </p:txBody>
      </p:sp>
      <p:pic>
        <p:nvPicPr>
          <p:cNvPr id="4" name="Picture 3">
            <a:extLst>
              <a:ext uri="{FF2B5EF4-FFF2-40B4-BE49-F238E27FC236}">
                <a16:creationId xmlns:a16="http://schemas.microsoft.com/office/drawing/2014/main" id="{083CAEBA-B1A0-06F0-395D-D9C0F6768515}"/>
              </a:ext>
            </a:extLst>
          </p:cNvPr>
          <p:cNvPicPr>
            <a:picLocks noChangeAspect="1"/>
          </p:cNvPicPr>
          <p:nvPr/>
        </p:nvPicPr>
        <p:blipFill>
          <a:blip r:embed="rId3"/>
          <a:stretch>
            <a:fillRect/>
          </a:stretch>
        </p:blipFill>
        <p:spPr>
          <a:xfrm>
            <a:off x="1078054" y="1356009"/>
            <a:ext cx="10035892" cy="34127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46002"/>
            <a:ext cx="10551583" cy="13309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over 75% success launches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LC-39A</a:t>
            </a:r>
          </a:p>
        </p:txBody>
      </p:sp>
      <p:pic>
        <p:nvPicPr>
          <p:cNvPr id="6" name="Picture 5">
            <a:extLst>
              <a:ext uri="{FF2B5EF4-FFF2-40B4-BE49-F238E27FC236}">
                <a16:creationId xmlns:a16="http://schemas.microsoft.com/office/drawing/2014/main" id="{C08D1F0A-75ED-7F5E-D8BB-EA2FB32B44F6}"/>
              </a:ext>
            </a:extLst>
          </p:cNvPr>
          <p:cNvPicPr>
            <a:picLocks noChangeAspect="1"/>
          </p:cNvPicPr>
          <p:nvPr/>
        </p:nvPicPr>
        <p:blipFill>
          <a:blip r:embed="rId3"/>
          <a:stretch>
            <a:fillRect/>
          </a:stretch>
        </p:blipFill>
        <p:spPr>
          <a:xfrm>
            <a:off x="1078054" y="1356009"/>
            <a:ext cx="10035892" cy="32216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25034" y="1473200"/>
            <a:ext cx="9957926" cy="42164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Many companies wish to make commercial space flights available and affordable</a:t>
            </a:r>
          </a:p>
          <a:p>
            <a:pPr lvl="1">
              <a:spcBef>
                <a:spcPts val="1400"/>
              </a:spcBef>
            </a:pPr>
            <a:r>
              <a:rPr lang="en-US" sz="1800" dirty="0">
                <a:solidFill>
                  <a:schemeClr val="accent3">
                    <a:lumMod val="25000"/>
                  </a:schemeClr>
                </a:solidFill>
                <a:latin typeface="Abadi" panose="020B0604020104020204" pitchFamily="34" charset="0"/>
              </a:rPr>
              <a:t>One of the most successful =&gt; Space X</a:t>
            </a:r>
          </a:p>
          <a:p>
            <a:pPr lvl="2">
              <a:spcBef>
                <a:spcPts val="1400"/>
              </a:spcBef>
            </a:pPr>
            <a:r>
              <a:rPr lang="en-US" sz="1400" dirty="0">
                <a:solidFill>
                  <a:schemeClr val="accent3">
                    <a:lumMod val="25000"/>
                  </a:schemeClr>
                </a:solidFill>
                <a:latin typeface="Abadi" panose="020B0604020104020204" pitchFamily="34" charset="0"/>
              </a:rPr>
              <a:t>Can reuse the expensive first stage, cutting costs by more than half ($165M vs $62M per launch)</a:t>
            </a:r>
          </a:p>
          <a:p>
            <a:pPr lvl="2">
              <a:spcBef>
                <a:spcPts val="1400"/>
              </a:spcBef>
            </a:pPr>
            <a:r>
              <a:rPr lang="en-US" sz="1400" dirty="0">
                <a:solidFill>
                  <a:schemeClr val="accent3">
                    <a:lumMod val="25000"/>
                  </a:schemeClr>
                </a:solidFill>
                <a:latin typeface="Abadi" panose="020B0604020104020204" pitchFamily="34" charset="0"/>
              </a:rPr>
              <a:t>Depending on mission parameters, the first stage can land successfully, crash or be sacrificed</a:t>
            </a:r>
          </a:p>
          <a:p>
            <a:pPr lvl="1">
              <a:spcBef>
                <a:spcPts val="1400"/>
              </a:spcBef>
            </a:pPr>
            <a:r>
              <a:rPr lang="en-US" sz="1800" dirty="0">
                <a:solidFill>
                  <a:schemeClr val="accent3">
                    <a:lumMod val="25000"/>
                  </a:schemeClr>
                </a:solidFill>
                <a:latin typeface="Abadi" panose="020B0604020104020204" pitchFamily="34" charset="0"/>
              </a:rPr>
              <a:t>Space Y wants to compete with Space X using Space X’s results to determine the best course of action</a:t>
            </a:r>
          </a:p>
          <a:p>
            <a:pPr>
              <a:spcBef>
                <a:spcPts val="1400"/>
              </a:spcBef>
            </a:pPr>
            <a:r>
              <a:rPr lang="en-US" sz="2200" dirty="0">
                <a:solidFill>
                  <a:schemeClr val="accent3">
                    <a:lumMod val="25000"/>
                  </a:schemeClr>
                </a:solidFill>
                <a:latin typeface="Abadi" panose="020B0604020104020204" pitchFamily="34" charset="0"/>
              </a:rPr>
              <a:t>Problems you want to find answers to</a:t>
            </a:r>
            <a:endParaRPr lang="en-US" sz="18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Using a machine learning model, can we predict the outcome of a flight given certain parameters</a:t>
            </a:r>
          </a:p>
          <a:p>
            <a:pPr lvl="1">
              <a:spcBef>
                <a:spcPts val="1400"/>
              </a:spcBef>
            </a:pPr>
            <a:r>
              <a:rPr lang="en-US" sz="1800" dirty="0">
                <a:solidFill>
                  <a:schemeClr val="accent3">
                    <a:lumMod val="25000"/>
                  </a:schemeClr>
                </a:solidFill>
                <a:latin typeface="Abadi" panose="020B0604020104020204" pitchFamily="34" charset="0"/>
              </a:rPr>
              <a:t>Can we identify optimal parameters for a successful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65448"/>
            <a:ext cx="10414662" cy="15115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FT booster version has a high success rate for payloads under 6,000 kg</a:t>
            </a:r>
          </a:p>
          <a:p>
            <a:pPr>
              <a:lnSpc>
                <a:spcPct val="100000"/>
              </a:lnSpc>
              <a:spcBef>
                <a:spcPts val="1400"/>
              </a:spcBef>
            </a:pPr>
            <a:r>
              <a:rPr lang="en-US" sz="2200" dirty="0">
                <a:solidFill>
                  <a:schemeClr val="accent3">
                    <a:lumMod val="25000"/>
                  </a:schemeClr>
                </a:solidFill>
                <a:latin typeface="Abadi" panose="020B0604020104020204" pitchFamily="34" charset="0"/>
              </a:rPr>
              <a:t>The v1.1 booster version has a low success rate regardless of the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 and booster version</a:t>
            </a:r>
          </a:p>
        </p:txBody>
      </p:sp>
      <p:pic>
        <p:nvPicPr>
          <p:cNvPr id="4" name="Picture 3">
            <a:extLst>
              <a:ext uri="{FF2B5EF4-FFF2-40B4-BE49-F238E27FC236}">
                <a16:creationId xmlns:a16="http://schemas.microsoft.com/office/drawing/2014/main" id="{6CD86366-E3EA-4EDA-68EF-575BCD686F40}"/>
              </a:ext>
            </a:extLst>
          </p:cNvPr>
          <p:cNvPicPr>
            <a:picLocks noChangeAspect="1"/>
          </p:cNvPicPr>
          <p:nvPr/>
        </p:nvPicPr>
        <p:blipFill>
          <a:blip r:embed="rId3"/>
          <a:stretch>
            <a:fillRect/>
          </a:stretch>
        </p:blipFill>
        <p:spPr>
          <a:xfrm>
            <a:off x="934720" y="1347895"/>
            <a:ext cx="10322560" cy="33175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269C7BF-F59F-B562-E749-D705362AAB2B}"/>
              </a:ext>
            </a:extLst>
          </p:cNvPr>
          <p:cNvPicPr>
            <a:picLocks noChangeAspect="1"/>
          </p:cNvPicPr>
          <p:nvPr/>
        </p:nvPicPr>
        <p:blipFill>
          <a:blip r:embed="rId3"/>
          <a:stretch>
            <a:fillRect/>
          </a:stretch>
        </p:blipFill>
        <p:spPr>
          <a:xfrm>
            <a:off x="1282632" y="1704517"/>
            <a:ext cx="4051936" cy="3022759"/>
          </a:xfrm>
          <a:prstGeom prst="rect">
            <a:avLst/>
          </a:prstGeom>
        </p:spPr>
      </p:pic>
      <p:pic>
        <p:nvPicPr>
          <p:cNvPr id="7" name="Picture 6">
            <a:extLst>
              <a:ext uri="{FF2B5EF4-FFF2-40B4-BE49-F238E27FC236}">
                <a16:creationId xmlns:a16="http://schemas.microsoft.com/office/drawing/2014/main" id="{3AD84EFE-9F05-6BD2-E426-B695488E0A14}"/>
              </a:ext>
            </a:extLst>
          </p:cNvPr>
          <p:cNvPicPr>
            <a:picLocks noChangeAspect="1"/>
          </p:cNvPicPr>
          <p:nvPr/>
        </p:nvPicPr>
        <p:blipFill>
          <a:blip r:embed="rId4"/>
          <a:stretch>
            <a:fillRect/>
          </a:stretch>
        </p:blipFill>
        <p:spPr>
          <a:xfrm>
            <a:off x="6857433" y="1704517"/>
            <a:ext cx="3993720" cy="2962374"/>
          </a:xfrm>
          <a:prstGeom prst="rect">
            <a:avLst/>
          </a:prstGeom>
        </p:spPr>
      </p:pic>
      <p:sp>
        <p:nvSpPr>
          <p:cNvPr id="8" name="TextBox 7">
            <a:extLst>
              <a:ext uri="{FF2B5EF4-FFF2-40B4-BE49-F238E27FC236}">
                <a16:creationId xmlns:a16="http://schemas.microsoft.com/office/drawing/2014/main" id="{C21C9CD7-4285-F188-C46B-E46713911BAF}"/>
              </a:ext>
            </a:extLst>
          </p:cNvPr>
          <p:cNvSpPr txBox="1"/>
          <p:nvPr/>
        </p:nvSpPr>
        <p:spPr>
          <a:xfrm>
            <a:off x="1282632" y="1335185"/>
            <a:ext cx="3993720" cy="369332"/>
          </a:xfrm>
          <a:prstGeom prst="rect">
            <a:avLst/>
          </a:prstGeom>
          <a:noFill/>
        </p:spPr>
        <p:txBody>
          <a:bodyPr wrap="square" rtlCol="0">
            <a:spAutoFit/>
          </a:bodyPr>
          <a:lstStyle/>
          <a:p>
            <a:r>
              <a:rPr lang="en-US" dirty="0"/>
              <a:t>Accuracy score – Test data</a:t>
            </a:r>
            <a:endParaRPr lang="en-CA" dirty="0"/>
          </a:p>
        </p:txBody>
      </p:sp>
      <p:sp>
        <p:nvSpPr>
          <p:cNvPr id="10" name="TextBox 9">
            <a:extLst>
              <a:ext uri="{FF2B5EF4-FFF2-40B4-BE49-F238E27FC236}">
                <a16:creationId xmlns:a16="http://schemas.microsoft.com/office/drawing/2014/main" id="{0BFC0FD4-3A59-F5B2-F01B-9F1FD2D9E2A6}"/>
              </a:ext>
            </a:extLst>
          </p:cNvPr>
          <p:cNvSpPr txBox="1"/>
          <p:nvPr/>
        </p:nvSpPr>
        <p:spPr>
          <a:xfrm>
            <a:off x="6857433" y="1335185"/>
            <a:ext cx="3993720" cy="369332"/>
          </a:xfrm>
          <a:prstGeom prst="rect">
            <a:avLst/>
          </a:prstGeom>
          <a:noFill/>
        </p:spPr>
        <p:txBody>
          <a:bodyPr wrap="square" rtlCol="0">
            <a:spAutoFit/>
          </a:bodyPr>
          <a:lstStyle/>
          <a:p>
            <a:r>
              <a:rPr lang="en-US" dirty="0"/>
              <a:t>Accuracy score – Training data</a:t>
            </a:r>
            <a:endParaRPr lang="en-CA" dirty="0"/>
          </a:p>
        </p:txBody>
      </p:sp>
      <p:sp>
        <p:nvSpPr>
          <p:cNvPr id="11" name="Content Placeholder 4">
            <a:extLst>
              <a:ext uri="{FF2B5EF4-FFF2-40B4-BE49-F238E27FC236}">
                <a16:creationId xmlns:a16="http://schemas.microsoft.com/office/drawing/2014/main" id="{47EB0AF5-784E-EAF3-4D51-9D5B9B8F145D}"/>
              </a:ext>
            </a:extLst>
          </p:cNvPr>
          <p:cNvSpPr txBox="1">
            <a:spLocks/>
          </p:cNvSpPr>
          <p:nvPr/>
        </p:nvSpPr>
        <p:spPr>
          <a:xfrm>
            <a:off x="770011" y="4813540"/>
            <a:ext cx="9477960" cy="1337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had the same accuracy score on the test data, we had to turn to the accuracy of the training data to get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Best model =&gt; Decision tree classifier</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60852" y="2057400"/>
            <a:ext cx="54260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very good to predict a landing when one really occurred</a:t>
            </a:r>
          </a:p>
          <a:p>
            <a:pPr>
              <a:lnSpc>
                <a:spcPct val="100000"/>
              </a:lnSpc>
              <a:spcBef>
                <a:spcPts val="1400"/>
              </a:spcBef>
            </a:pPr>
            <a:r>
              <a:rPr lang="en-US" sz="2200" dirty="0">
                <a:solidFill>
                  <a:schemeClr val="accent3">
                    <a:lumMod val="25000"/>
                  </a:schemeClr>
                </a:solidFill>
                <a:latin typeface="Abadi" panose="020B0604020104020204" pitchFamily="34" charset="0"/>
              </a:rPr>
              <a:t>It is however unable to accurately predict when the landing did not happen</a:t>
            </a:r>
          </a:p>
          <a:p>
            <a:pPr lvl="1">
              <a:lnSpc>
                <a:spcPct val="100000"/>
              </a:lnSpc>
              <a:spcBef>
                <a:spcPts val="1400"/>
              </a:spcBef>
            </a:pPr>
            <a:r>
              <a:rPr lang="en-US" sz="1800" dirty="0">
                <a:solidFill>
                  <a:schemeClr val="accent3">
                    <a:lumMod val="25000"/>
                  </a:schemeClr>
                </a:solidFill>
                <a:latin typeface="Abadi" panose="020B0604020104020204" pitchFamily="34" charset="0"/>
              </a:rPr>
              <a:t>50% of the time it predicted wrong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BD735BB-80E1-2B4B-2554-07C66AE83AFC}"/>
              </a:ext>
            </a:extLst>
          </p:cNvPr>
          <p:cNvPicPr>
            <a:picLocks noChangeAspect="1"/>
          </p:cNvPicPr>
          <p:nvPr/>
        </p:nvPicPr>
        <p:blipFill>
          <a:blip r:embed="rId3"/>
          <a:stretch>
            <a:fillRect/>
          </a:stretch>
        </p:blipFill>
        <p:spPr>
          <a:xfrm>
            <a:off x="770011" y="1696456"/>
            <a:ext cx="5010849" cy="41725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0611"/>
            <a:ext cx="10515600" cy="4785781"/>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questions we wanted answered were:</a:t>
            </a:r>
          </a:p>
          <a:p>
            <a:pPr lvl="1">
              <a:lnSpc>
                <a:spcPct val="100000"/>
              </a:lnSpc>
              <a:spcBef>
                <a:spcPts val="1400"/>
              </a:spcBef>
            </a:pPr>
            <a:r>
              <a:rPr lang="en-US" sz="1400" dirty="0">
                <a:solidFill>
                  <a:schemeClr val="accent3">
                    <a:lumMod val="25000"/>
                  </a:schemeClr>
                </a:solidFill>
                <a:latin typeface="Abadi" panose="020B0604020104020204" pitchFamily="34" charset="0"/>
              </a:rPr>
              <a:t>Can we predict the outcome of a launch using a machine learning model</a:t>
            </a:r>
            <a:r>
              <a:rPr lang="fr-CA" sz="1400" dirty="0">
                <a:solidFill>
                  <a:schemeClr val="accent3">
                    <a:lumMod val="25000"/>
                  </a:schemeClr>
                </a:solidFill>
                <a:latin typeface="Abadi" panose="020B0604020104020204" pitchFamily="34" charset="0"/>
              </a:rPr>
              <a:t>?</a:t>
            </a:r>
          </a:p>
          <a:p>
            <a:pPr lvl="1">
              <a:lnSpc>
                <a:spcPct val="100000"/>
              </a:lnSpc>
              <a:spcBef>
                <a:spcPts val="1400"/>
              </a:spcBef>
            </a:pPr>
            <a:r>
              <a:rPr lang="fr-CA" sz="1400" dirty="0" err="1">
                <a:solidFill>
                  <a:schemeClr val="accent3">
                    <a:lumMod val="25000"/>
                  </a:schemeClr>
                </a:solidFill>
                <a:latin typeface="Abadi" panose="020B0604020104020204" pitchFamily="34" charset="0"/>
              </a:rPr>
              <a:t>What</a:t>
            </a:r>
            <a:r>
              <a:rPr lang="fr-CA" sz="1400" dirty="0">
                <a:solidFill>
                  <a:schemeClr val="accent3">
                    <a:lumMod val="25000"/>
                  </a:schemeClr>
                </a:solidFill>
                <a:latin typeface="Abadi" panose="020B0604020104020204" pitchFamily="34" charset="0"/>
              </a:rPr>
              <a:t> are the optimal </a:t>
            </a:r>
            <a:r>
              <a:rPr lang="fr-CA" sz="1400" dirty="0" err="1">
                <a:solidFill>
                  <a:schemeClr val="accent3">
                    <a:lumMod val="25000"/>
                  </a:schemeClr>
                </a:solidFill>
                <a:latin typeface="Abadi" panose="020B0604020104020204" pitchFamily="34" charset="0"/>
              </a:rPr>
              <a:t>parameters</a:t>
            </a:r>
            <a:r>
              <a:rPr lang="fr-CA" sz="1400" dirty="0">
                <a:solidFill>
                  <a:schemeClr val="accent3">
                    <a:lumMod val="25000"/>
                  </a:schemeClr>
                </a:solidFill>
                <a:latin typeface="Abadi" panose="020B0604020104020204" pitchFamily="34" charset="0"/>
              </a:rPr>
              <a:t> for a </a:t>
            </a:r>
            <a:r>
              <a:rPr lang="fr-CA" sz="1400" dirty="0" err="1">
                <a:solidFill>
                  <a:schemeClr val="accent3">
                    <a:lumMod val="25000"/>
                  </a:schemeClr>
                </a:solidFill>
                <a:latin typeface="Abadi" panose="020B0604020104020204" pitchFamily="34" charset="0"/>
              </a:rPr>
              <a:t>successful</a:t>
            </a:r>
            <a:r>
              <a:rPr lang="fr-CA" sz="1400" dirty="0">
                <a:solidFill>
                  <a:schemeClr val="accent3">
                    <a:lumMod val="25000"/>
                  </a:schemeClr>
                </a:solidFill>
                <a:latin typeface="Abadi" panose="020B0604020104020204" pitchFamily="34" charset="0"/>
              </a:rPr>
              <a:t> landing?</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Given all the data we had at our disposal, here at the conclusion of this study:</a:t>
            </a:r>
          </a:p>
          <a:p>
            <a:pPr lvl="1">
              <a:lnSpc>
                <a:spcPct val="100000"/>
              </a:lnSpc>
              <a:spcBef>
                <a:spcPts val="1400"/>
              </a:spcBef>
            </a:pPr>
            <a:r>
              <a:rPr lang="en-US" sz="1400" dirty="0">
                <a:solidFill>
                  <a:schemeClr val="accent3">
                    <a:lumMod val="25000"/>
                  </a:schemeClr>
                </a:solidFill>
                <a:latin typeface="Abadi" panose="020B0604020104020204" pitchFamily="34" charset="0"/>
              </a:rPr>
              <a:t>The best machine learning model is a decision tree classifier; however, the accuracy was not optimal to predict failures</a:t>
            </a:r>
          </a:p>
          <a:p>
            <a:pPr lvl="1">
              <a:lnSpc>
                <a:spcPct val="100000"/>
              </a:lnSpc>
              <a:spcBef>
                <a:spcPts val="1400"/>
              </a:spcBef>
            </a:pPr>
            <a:r>
              <a:rPr lang="en-US" sz="1400" dirty="0">
                <a:solidFill>
                  <a:schemeClr val="accent3">
                    <a:lumMod val="25000"/>
                  </a:schemeClr>
                </a:solidFill>
                <a:latin typeface="Abadi" panose="020B0604020104020204" pitchFamily="34" charset="0"/>
              </a:rPr>
              <a:t>The best parameters for a successful landing given the data analyzed appear to be:</a:t>
            </a:r>
          </a:p>
          <a:p>
            <a:pPr lvl="2">
              <a:lnSpc>
                <a:spcPct val="100000"/>
              </a:lnSpc>
              <a:spcBef>
                <a:spcPts val="1400"/>
              </a:spcBef>
            </a:pPr>
            <a:r>
              <a:rPr lang="en-US" sz="1400" dirty="0">
                <a:solidFill>
                  <a:schemeClr val="accent3">
                    <a:lumMod val="25000"/>
                  </a:schemeClr>
                </a:solidFill>
                <a:latin typeface="Abadi" panose="020B0604020104020204" pitchFamily="34" charset="0"/>
              </a:rPr>
              <a:t>Launching for the Kennedy Space Center (KSC LC-39A)</a:t>
            </a:r>
          </a:p>
          <a:p>
            <a:pPr lvl="2">
              <a:lnSpc>
                <a:spcPct val="100000"/>
              </a:lnSpc>
              <a:spcBef>
                <a:spcPts val="1400"/>
              </a:spcBef>
            </a:pPr>
            <a:r>
              <a:rPr lang="en-US" sz="1400" dirty="0">
                <a:solidFill>
                  <a:schemeClr val="accent3">
                    <a:lumMod val="25000"/>
                  </a:schemeClr>
                </a:solidFill>
                <a:latin typeface="Abadi" panose="020B0604020104020204" pitchFamily="34" charset="0"/>
              </a:rPr>
              <a:t>Using one these orbits with a payload mass lower then 8,000 kg: ES-L1, GEO, HEO and SSO </a:t>
            </a:r>
          </a:p>
          <a:p>
            <a:pPr lvl="2">
              <a:lnSpc>
                <a:spcPct val="100000"/>
              </a:lnSpc>
              <a:spcBef>
                <a:spcPts val="1400"/>
              </a:spcBef>
            </a:pPr>
            <a:r>
              <a:rPr lang="en-US" sz="1400" dirty="0">
                <a:solidFill>
                  <a:schemeClr val="accent3">
                    <a:lumMod val="25000"/>
                  </a:schemeClr>
                </a:solidFill>
                <a:latin typeface="Abadi" panose="020B0604020104020204" pitchFamily="34" charset="0"/>
              </a:rPr>
              <a:t>The VLEO orbit has a high success rate with higher payload masses (above 13,000 kg)</a:t>
            </a:r>
          </a:p>
          <a:p>
            <a:pPr lvl="1">
              <a:lnSpc>
                <a:spcPct val="100000"/>
              </a:lnSpc>
              <a:spcBef>
                <a:spcPts val="1400"/>
              </a:spcBef>
            </a:pPr>
            <a:r>
              <a:rPr lang="en-US" sz="1400" dirty="0">
                <a:solidFill>
                  <a:schemeClr val="accent3">
                    <a:lumMod val="25000"/>
                  </a:schemeClr>
                </a:solidFill>
                <a:latin typeface="Abadi" panose="020B0604020104020204" pitchFamily="34" charset="0"/>
              </a:rPr>
              <a:t>Years of experience are also required to have a successful landing, as shown when trending the success rate by year</a:t>
            </a:r>
          </a:p>
          <a:p>
            <a:pPr lvl="1">
              <a:lnSpc>
                <a:spcPct val="100000"/>
              </a:lnSpc>
              <a:spcBef>
                <a:spcPts val="1400"/>
              </a:spcBef>
            </a:pPr>
            <a:r>
              <a:rPr lang="en-US" sz="1400" dirty="0">
                <a:solidFill>
                  <a:schemeClr val="accent3">
                    <a:lumMod val="25000"/>
                  </a:schemeClr>
                </a:solidFill>
                <a:latin typeface="Abadi" panose="020B0604020104020204" pitchFamily="34" charset="0"/>
              </a:rPr>
              <a:t>A future research topic to further increase our knowledge and improve costs would be to create a model that can predict the cost of launch depending on the parameters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p>
          <a:p>
            <a:pPr>
              <a:lnSpc>
                <a:spcPct val="120000"/>
              </a:lnSpc>
              <a:spcBef>
                <a:spcPts val="1400"/>
              </a:spcBef>
            </a:pPr>
            <a:r>
              <a:rPr lang="en-US" sz="1200" dirty="0">
                <a:solidFill>
                  <a:schemeClr val="accent3">
                    <a:lumMod val="25000"/>
                  </a:schemeClr>
                </a:solidFill>
                <a:latin typeface="Abadi"/>
              </a:rPr>
              <a:t>Data collection methodology:</a:t>
            </a:r>
          </a:p>
          <a:p>
            <a:pPr lvl="1">
              <a:lnSpc>
                <a:spcPct val="120000"/>
              </a:lnSpc>
              <a:spcBef>
                <a:spcPts val="1400"/>
              </a:spcBef>
            </a:pPr>
            <a:r>
              <a:rPr lang="en-US" sz="1200" dirty="0">
                <a:solidFill>
                  <a:schemeClr val="bg2">
                    <a:lumMod val="50000"/>
                  </a:schemeClr>
                </a:solidFill>
                <a:latin typeface="Abadi"/>
              </a:rPr>
              <a:t>Space X Rest API</a:t>
            </a:r>
          </a:p>
          <a:p>
            <a:pPr lvl="1">
              <a:lnSpc>
                <a:spcPct val="120000"/>
              </a:lnSpc>
              <a:spcBef>
                <a:spcPts val="1400"/>
              </a:spcBef>
            </a:pPr>
            <a:r>
              <a:rPr lang="en-US" sz="1200" dirty="0">
                <a:solidFill>
                  <a:schemeClr val="bg2">
                    <a:lumMod val="50000"/>
                  </a:schemeClr>
                </a:solidFill>
                <a:latin typeface="Abadi"/>
              </a:rPr>
              <a:t>Wikipedia page on Space X Falcon 9 Heavy Launches</a:t>
            </a:r>
          </a:p>
          <a:p>
            <a:pPr>
              <a:lnSpc>
                <a:spcPct val="120000"/>
              </a:lnSpc>
              <a:spcBef>
                <a:spcPts val="1400"/>
              </a:spcBef>
            </a:pPr>
            <a:r>
              <a:rPr lang="en-US" sz="1200" dirty="0">
                <a:solidFill>
                  <a:schemeClr val="accent3">
                    <a:lumMod val="25000"/>
                  </a:schemeClr>
                </a:solidFill>
                <a:latin typeface="Abadi"/>
              </a:rPr>
              <a:t>Perform data wrangling</a:t>
            </a:r>
          </a:p>
          <a:p>
            <a:pPr lvl="1">
              <a:lnSpc>
                <a:spcPct val="120000"/>
              </a:lnSpc>
              <a:spcBef>
                <a:spcPts val="1400"/>
              </a:spcBef>
            </a:pPr>
            <a:r>
              <a:rPr lang="en-US" sz="1200" dirty="0">
                <a:solidFill>
                  <a:schemeClr val="bg2">
                    <a:lumMod val="50000"/>
                  </a:schemeClr>
                </a:solidFill>
                <a:latin typeface="Abadi"/>
              </a:rPr>
              <a:t>Filtering and filling missing values</a:t>
            </a:r>
          </a:p>
          <a:p>
            <a:pPr lvl="1">
              <a:lnSpc>
                <a:spcPct val="120000"/>
              </a:lnSpc>
              <a:spcBef>
                <a:spcPts val="1400"/>
              </a:spcBef>
            </a:pPr>
            <a:r>
              <a:rPr lang="en-US" sz="1200" dirty="0">
                <a:solidFill>
                  <a:schemeClr val="bg2">
                    <a:lumMod val="50000"/>
                  </a:schemeClr>
                </a:solidFill>
                <a:latin typeface="Abadi"/>
              </a:rPr>
              <a:t>Add landing class to the data</a:t>
            </a:r>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dirty="0" err="1">
                <a:solidFill>
                  <a:schemeClr val="accent3">
                    <a:lumMod val="25000"/>
                  </a:schemeClr>
                </a:solidFill>
                <a:latin typeface="Abadi"/>
              </a:rPr>
              <a:t>Plotly</a:t>
            </a:r>
            <a:r>
              <a:rPr lang="en-US" sz="1200" dirty="0">
                <a:solidFill>
                  <a:schemeClr val="accent3">
                    <a:lumMod val="25000"/>
                  </a:schemeClr>
                </a:solidFill>
                <a:latin typeface="Abadi"/>
              </a:rPr>
              <a:t> Dash</a:t>
            </a: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err="1">
                <a:solidFill>
                  <a:schemeClr val="bg2">
                    <a:lumMod val="50000"/>
                  </a:schemeClr>
                </a:solidFill>
                <a:latin typeface="Abadi"/>
              </a:rPr>
              <a:t>GridSearch</a:t>
            </a:r>
            <a:r>
              <a:rPr lang="en-US" sz="1200" dirty="0">
                <a:solidFill>
                  <a:schemeClr val="bg2">
                    <a:lumMod val="50000"/>
                  </a:schemeClr>
                </a:solidFill>
                <a:latin typeface="Abadi"/>
              </a:rPr>
              <a:t> CV</a:t>
            </a:r>
          </a:p>
          <a:p>
            <a:pPr lvl="1">
              <a:lnSpc>
                <a:spcPct val="120000"/>
              </a:lnSpc>
              <a:spcBef>
                <a:spcPts val="1400"/>
              </a:spcBef>
            </a:pPr>
            <a:r>
              <a:rPr lang="en-US" sz="1200" dirty="0">
                <a:solidFill>
                  <a:schemeClr val="bg2">
                    <a:lumMod val="50000"/>
                  </a:schemeClr>
                </a:solidFill>
                <a:latin typeface="Abadi"/>
              </a:rPr>
              <a:t>Bar chart to rank models</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5440" y="4775200"/>
            <a:ext cx="11399520" cy="1250950"/>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Extraction was performed using the SpaceX API to get information about the Falcon 9 launches</a:t>
            </a:r>
          </a:p>
          <a:p>
            <a:pPr>
              <a:lnSpc>
                <a:spcPct val="100000"/>
              </a:lnSpc>
              <a:spcBef>
                <a:spcPts val="1400"/>
              </a:spcBef>
            </a:pPr>
            <a:r>
              <a:rPr lang="en-US" sz="1800" dirty="0">
                <a:solidFill>
                  <a:schemeClr val="accent3">
                    <a:lumMod val="25000"/>
                  </a:schemeClr>
                </a:solidFill>
                <a:latin typeface="Abadi" panose="020B0604020104020204" pitchFamily="34" charset="0"/>
              </a:rPr>
              <a:t>We used the Request library in Python to query the API and construct the dataset</a:t>
            </a:r>
          </a:p>
          <a:p>
            <a:pPr>
              <a:lnSpc>
                <a:spcPct val="100000"/>
              </a:lnSpc>
              <a:spcBef>
                <a:spcPts val="1400"/>
              </a:spcBef>
            </a:pPr>
            <a:r>
              <a:rPr lang="en-US" sz="1800" dirty="0">
                <a:solidFill>
                  <a:schemeClr val="accent3">
                    <a:lumMod val="25000"/>
                  </a:schemeClr>
                </a:solidFill>
                <a:latin typeface="Abadi" panose="020B0604020104020204" pitchFamily="34" charset="0"/>
              </a:rPr>
              <a:t>Link: </a:t>
            </a:r>
            <a:r>
              <a:rPr lang="en-US" sz="1800" dirty="0">
                <a:solidFill>
                  <a:schemeClr val="accent3">
                    <a:lumMod val="25000"/>
                  </a:schemeClr>
                </a:solidFill>
                <a:latin typeface="Abadi" panose="020B0604020104020204" pitchFamily="34" charset="0"/>
                <a:hlinkClick r:id="rId3"/>
              </a:rPr>
              <a:t>https://github.com/AlexandreLR/CapstoneProjet/blob/579947c7ac412eb9b24f404360d0a7b0b0605b3f/Data%20collection.ipynb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1639E143-1E25-9F5C-50FB-DE5FF9A137B9}"/>
              </a:ext>
            </a:extLst>
          </p:cNvPr>
          <p:cNvGraphicFramePr/>
          <p:nvPr>
            <p:extLst>
              <p:ext uri="{D42A27DB-BD31-4B8C-83A1-F6EECF244321}">
                <p14:modId xmlns:p14="http://schemas.microsoft.com/office/powerpoint/2010/main" val="1711182032"/>
              </p:ext>
            </p:extLst>
          </p:nvPr>
        </p:nvGraphicFramePr>
        <p:xfrm>
          <a:off x="770010" y="1595120"/>
          <a:ext cx="10687961" cy="1432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a:extLst>
              <a:ext uri="{FF2B5EF4-FFF2-40B4-BE49-F238E27FC236}">
                <a16:creationId xmlns:a16="http://schemas.microsoft.com/office/drawing/2014/main" id="{1E4BCBB4-083F-A001-D9A9-67987B33866F}"/>
              </a:ext>
            </a:extLst>
          </p:cNvPr>
          <p:cNvGraphicFramePr/>
          <p:nvPr>
            <p:extLst>
              <p:ext uri="{D42A27DB-BD31-4B8C-83A1-F6EECF244321}">
                <p14:modId xmlns:p14="http://schemas.microsoft.com/office/powerpoint/2010/main" val="2994778638"/>
              </p:ext>
            </p:extLst>
          </p:nvPr>
        </p:nvGraphicFramePr>
        <p:xfrm>
          <a:off x="770011" y="3429000"/>
          <a:ext cx="10687960" cy="11172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1" name="Connector: Elbow 10">
            <a:extLst>
              <a:ext uri="{FF2B5EF4-FFF2-40B4-BE49-F238E27FC236}">
                <a16:creationId xmlns:a16="http://schemas.microsoft.com/office/drawing/2014/main" id="{C740FC7D-68D1-61DE-D1C1-B9B09510B2B7}"/>
              </a:ext>
            </a:extLst>
          </p:cNvPr>
          <p:cNvCxnSpPr>
            <a:cxnSpLocks/>
            <a:stCxn id="8" idx="3"/>
            <a:endCxn id="9" idx="1"/>
          </p:cNvCxnSpPr>
          <p:nvPr/>
        </p:nvCxnSpPr>
        <p:spPr>
          <a:xfrm flipH="1">
            <a:off x="770011" y="2311529"/>
            <a:ext cx="10687960" cy="1676098"/>
          </a:xfrm>
          <a:prstGeom prst="bentConnector5">
            <a:avLst>
              <a:gd name="adj1" fmla="val -2139"/>
              <a:gd name="adj2" fmla="val 54707"/>
              <a:gd name="adj3" fmla="val 1021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8051" y="4013200"/>
            <a:ext cx="11399520" cy="1230630"/>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Extraction was performed from the Wikipedia page </a:t>
            </a:r>
          </a:p>
          <a:p>
            <a:pPr>
              <a:lnSpc>
                <a:spcPct val="100000"/>
              </a:lnSpc>
              <a:spcBef>
                <a:spcPts val="1400"/>
              </a:spcBef>
            </a:pPr>
            <a:r>
              <a:rPr lang="en-US" sz="1800" dirty="0">
                <a:solidFill>
                  <a:schemeClr val="accent3">
                    <a:lumMod val="25000"/>
                  </a:schemeClr>
                </a:solidFill>
                <a:latin typeface="Abadi" panose="020B0604020104020204" pitchFamily="34" charset="0"/>
              </a:rPr>
              <a:t>We used the Request and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libraries in Python to extract the data from the HTML tables in the page</a:t>
            </a:r>
          </a:p>
          <a:p>
            <a:pPr>
              <a:lnSpc>
                <a:spcPct val="100000"/>
              </a:lnSpc>
              <a:spcBef>
                <a:spcPts val="1400"/>
              </a:spcBef>
            </a:pPr>
            <a:r>
              <a:rPr lang="en-US" sz="1800" dirty="0">
                <a:solidFill>
                  <a:schemeClr val="accent3">
                    <a:lumMod val="25000"/>
                  </a:schemeClr>
                </a:solidFill>
                <a:latin typeface="Abadi" panose="020B0604020104020204" pitchFamily="34" charset="0"/>
              </a:rPr>
              <a:t>Link: </a:t>
            </a:r>
            <a:r>
              <a:rPr lang="en-US" sz="1800" dirty="0">
                <a:solidFill>
                  <a:schemeClr val="accent3">
                    <a:lumMod val="25000"/>
                  </a:schemeClr>
                </a:solidFill>
                <a:latin typeface="Abadi" panose="020B0604020104020204" pitchFamily="34" charset="0"/>
                <a:hlinkClick r:id="rId3"/>
              </a:rPr>
              <a:t>https://github.com/AlexandreLR/CapstoneProjet/blob/579947c7ac412eb9b24f404360d0a7b0b0605b3f/Data%20collection%20-%20Web%20scraping.ipynb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Web scraping</a:t>
            </a:r>
          </a:p>
        </p:txBody>
      </p:sp>
      <p:graphicFrame>
        <p:nvGraphicFramePr>
          <p:cNvPr id="8" name="Diagram 7">
            <a:extLst>
              <a:ext uri="{FF2B5EF4-FFF2-40B4-BE49-F238E27FC236}">
                <a16:creationId xmlns:a16="http://schemas.microsoft.com/office/drawing/2014/main" id="{1639E143-1E25-9F5C-50FB-DE5FF9A137B9}"/>
              </a:ext>
            </a:extLst>
          </p:cNvPr>
          <p:cNvGraphicFramePr/>
          <p:nvPr>
            <p:extLst>
              <p:ext uri="{D42A27DB-BD31-4B8C-83A1-F6EECF244321}">
                <p14:modId xmlns:p14="http://schemas.microsoft.com/office/powerpoint/2010/main" val="2911201493"/>
              </p:ext>
            </p:extLst>
          </p:nvPr>
        </p:nvGraphicFramePr>
        <p:xfrm>
          <a:off x="223520" y="2062480"/>
          <a:ext cx="11694160" cy="1432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574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68115"/>
            <a:ext cx="10515600" cy="1584642"/>
          </a:xfrm>
          <a:prstGeom prst="rect">
            <a:avLst/>
          </a:prstGeom>
        </p:spPr>
        <p:txBody>
          <a:bodyPr/>
          <a:lstStyle/>
          <a:p>
            <a:r>
              <a:rPr lang="en-US" sz="1800" dirty="0">
                <a:solidFill>
                  <a:schemeClr val="accent3">
                    <a:lumMod val="25000"/>
                  </a:schemeClr>
                </a:solidFill>
                <a:latin typeface="Abadi" panose="020B0604020104020204" pitchFamily="34" charset="0"/>
              </a:rPr>
              <a:t>Data contains different types of mission outcomes</a:t>
            </a:r>
          </a:p>
          <a:p>
            <a:r>
              <a:rPr lang="en-US" sz="1800" dirty="0">
                <a:solidFill>
                  <a:schemeClr val="accent3">
                    <a:lumMod val="25000"/>
                  </a:schemeClr>
                </a:solidFill>
                <a:latin typeface="Abadi" panose="020B0604020104020204" pitchFamily="34" charset="0"/>
              </a:rPr>
              <a:t>Need to convert these string outcomes into labels we can use for training (1 for success, 0 for failure)</a:t>
            </a:r>
          </a:p>
          <a:p>
            <a:r>
              <a:rPr lang="en-US" sz="1800" dirty="0">
                <a:solidFill>
                  <a:schemeClr val="accent3">
                    <a:lumMod val="25000"/>
                  </a:schemeClr>
                </a:solidFill>
                <a:latin typeface="Abadi" panose="020B0604020104020204" pitchFamily="34" charset="0"/>
              </a:rPr>
              <a:t>Link: </a:t>
            </a:r>
            <a:r>
              <a:rPr lang="en-US" sz="1800" dirty="0">
                <a:solidFill>
                  <a:schemeClr val="accent3">
                    <a:lumMod val="25000"/>
                  </a:schemeClr>
                </a:solidFill>
                <a:latin typeface="Abadi" panose="020B0604020104020204" pitchFamily="34" charset="0"/>
                <a:hlinkClick r:id="rId3"/>
              </a:rPr>
              <a:t>https://github.com/AlexandreLR/CapstoneProjet/blob/579947c7ac412eb9b24f404360d0a7b0b0605b3f/Data%20wrangling.ipynb</a:t>
            </a:r>
            <a:endParaRPr lang="en-US" sz="18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4011C72-0175-A4EF-90BB-485F62428B3C}"/>
              </a:ext>
            </a:extLst>
          </p:cNvPr>
          <p:cNvGraphicFramePr/>
          <p:nvPr>
            <p:extLst>
              <p:ext uri="{D42A27DB-BD31-4B8C-83A1-F6EECF244321}">
                <p14:modId xmlns:p14="http://schemas.microsoft.com/office/powerpoint/2010/main" val="1602241413"/>
              </p:ext>
            </p:extLst>
          </p:nvPr>
        </p:nvGraphicFramePr>
        <p:xfrm>
          <a:off x="223520" y="2062480"/>
          <a:ext cx="11694160" cy="1432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781</TotalTime>
  <Words>2435</Words>
  <Application>Microsoft Office PowerPoint</Application>
  <PresentationFormat>Widescreen</PresentationFormat>
  <Paragraphs>281</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Alexandre Leblanc-Richard</cp:lastModifiedBy>
  <cp:revision>230</cp:revision>
  <dcterms:created xsi:type="dcterms:W3CDTF">2021-04-29T18:58:34Z</dcterms:created>
  <dcterms:modified xsi:type="dcterms:W3CDTF">2023-04-16T23:05:48Z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